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8" r:id="rId1"/>
  </p:sldMasterIdLst>
  <p:notesMasterIdLst>
    <p:notesMasterId r:id="rId31"/>
  </p:notesMasterIdLst>
  <p:sldIdLst>
    <p:sldId id="256" r:id="rId2"/>
    <p:sldId id="258" r:id="rId3"/>
    <p:sldId id="269" r:id="rId4"/>
    <p:sldId id="285" r:id="rId5"/>
    <p:sldId id="289" r:id="rId6"/>
    <p:sldId id="287" r:id="rId7"/>
    <p:sldId id="277" r:id="rId8"/>
    <p:sldId id="268" r:id="rId9"/>
    <p:sldId id="271" r:id="rId10"/>
    <p:sldId id="275" r:id="rId11"/>
    <p:sldId id="273" r:id="rId12"/>
    <p:sldId id="274" r:id="rId13"/>
    <p:sldId id="257" r:id="rId14"/>
    <p:sldId id="298" r:id="rId15"/>
    <p:sldId id="262" r:id="rId16"/>
    <p:sldId id="283" r:id="rId17"/>
    <p:sldId id="261" r:id="rId18"/>
    <p:sldId id="282" r:id="rId19"/>
    <p:sldId id="299" r:id="rId20"/>
    <p:sldId id="263" r:id="rId21"/>
    <p:sldId id="264" r:id="rId22"/>
    <p:sldId id="297" r:id="rId23"/>
    <p:sldId id="295" r:id="rId24"/>
    <p:sldId id="290" r:id="rId25"/>
    <p:sldId id="291" r:id="rId26"/>
    <p:sldId id="294" r:id="rId27"/>
    <p:sldId id="296" r:id="rId28"/>
    <p:sldId id="279" r:id="rId29"/>
    <p:sldId id="281" r:id="rId30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F21"/>
    <a:srgbClr val="A7C46E"/>
    <a:srgbClr val="627A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202B0CA-FC54-4496-8BCA-5EF66A818D29}" styleName="深色樣式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8EC20E35-A176-4012-BC5E-935CFFF8708E}" styleName="中等深淺樣式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C2FFA5D-87B4-456A-9821-1D502468CF0F}" styleName="佈景主題樣式 1 - 輔色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012ECD-51FC-41F1-AA8D-1B2483CD663E}" styleName="淺色樣式 2 - 輔色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6" d="100"/>
          <a:sy n="86" d="100"/>
        </p:scale>
        <p:origin x="475" y="5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D:\R\test\Macaca-population-trend\Results\sum_table_1031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6356977252843394"/>
          <c:y val="0.21933872849227179"/>
          <c:w val="0.80587467191601048"/>
          <c:h val="0.56939632545931762"/>
        </c:manualLayout>
      </c:layout>
      <c:lineChart>
        <c:grouping val="standard"/>
        <c:varyColors val="0"/>
        <c:ser>
          <c:idx val="0"/>
          <c:order val="0"/>
          <c:tx>
            <c:v>猴群</c:v>
          </c:tx>
          <c:spPr>
            <a:ln w="317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17"/>
            <c:spPr>
              <a:solidFill>
                <a:schemeClr val="accent1"/>
              </a:solidFill>
              <a:ln>
                <a:noFill/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1" i="0" u="none" strike="noStrike" kern="1200" baseline="0">
                    <a:solidFill>
                      <a:schemeClr val="lt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defRPr>
                </a:pPr>
                <a:endParaRPr lang="zh-TW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'county.group'!$J$25:$N$25</c:f>
              <c:numCache>
                <c:formatCode>General</c:formatCode>
                <c:ptCount val="5"/>
                <c:pt idx="0">
                  <c:v>2015</c:v>
                </c:pt>
                <c:pt idx="1">
                  <c:v>2016</c:v>
                </c:pt>
                <c:pt idx="2">
                  <c:v>2017</c:v>
                </c:pt>
                <c:pt idx="3">
                  <c:v>2018</c:v>
                </c:pt>
                <c:pt idx="4">
                  <c:v>2019</c:v>
                </c:pt>
              </c:numCache>
            </c:numRef>
          </c:cat>
          <c:val>
            <c:numRef>
              <c:f>'county.group'!$C$16:$G$16</c:f>
              <c:numCache>
                <c:formatCode>General</c:formatCode>
                <c:ptCount val="5"/>
                <c:pt idx="0">
                  <c:v>51</c:v>
                </c:pt>
                <c:pt idx="1">
                  <c:v>40</c:v>
                </c:pt>
                <c:pt idx="2">
                  <c:v>40</c:v>
                </c:pt>
                <c:pt idx="3">
                  <c:v>68</c:v>
                </c:pt>
                <c:pt idx="4">
                  <c:v>71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5A8-4D8F-8070-B989D1FC405A}"/>
            </c:ext>
          </c:extLst>
        </c:ser>
        <c:ser>
          <c:idx val="1"/>
          <c:order val="1"/>
          <c:tx>
            <c:v>孤猴</c:v>
          </c:tx>
          <c:spPr>
            <a:ln w="317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17"/>
            <c:spPr>
              <a:solidFill>
                <a:schemeClr val="accent2"/>
              </a:solidFill>
              <a:ln>
                <a:noFill/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1" i="0" u="none" strike="noStrike" kern="1200" baseline="0">
                    <a:solidFill>
                      <a:schemeClr val="lt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defRPr>
                </a:pPr>
                <a:endParaRPr lang="zh-TW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'county.group'!$J$25:$N$25</c:f>
              <c:numCache>
                <c:formatCode>General</c:formatCode>
                <c:ptCount val="5"/>
                <c:pt idx="0">
                  <c:v>2015</c:v>
                </c:pt>
                <c:pt idx="1">
                  <c:v>2016</c:v>
                </c:pt>
                <c:pt idx="2">
                  <c:v>2017</c:v>
                </c:pt>
                <c:pt idx="3">
                  <c:v>2018</c:v>
                </c:pt>
                <c:pt idx="4">
                  <c:v>2019</c:v>
                </c:pt>
              </c:numCache>
            </c:numRef>
          </c:cat>
          <c:val>
            <c:numRef>
              <c:f>'county.single '!$C$14:$G$14</c:f>
              <c:numCache>
                <c:formatCode>General</c:formatCode>
                <c:ptCount val="5"/>
                <c:pt idx="0">
                  <c:v>25</c:v>
                </c:pt>
                <c:pt idx="1">
                  <c:v>19</c:v>
                </c:pt>
                <c:pt idx="2">
                  <c:v>14</c:v>
                </c:pt>
                <c:pt idx="3">
                  <c:v>28</c:v>
                </c:pt>
                <c:pt idx="4">
                  <c:v>18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85A8-4D8F-8070-B989D1FC405A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899482128"/>
        <c:axId val="899482960"/>
      </c:lineChart>
      <c:catAx>
        <c:axId val="8994821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pPr>
            <a:endParaRPr lang="zh-TW"/>
          </a:p>
        </c:txPr>
        <c:crossAx val="899482960"/>
        <c:crosses val="autoZero"/>
        <c:auto val="1"/>
        <c:lblAlgn val="ctr"/>
        <c:lblOffset val="100"/>
        <c:noMultiLvlLbl val="0"/>
      </c:catAx>
      <c:valAx>
        <c:axId val="899482960"/>
        <c:scaling>
          <c:orientation val="minMax"/>
        </c:scaling>
        <c:delete val="0"/>
        <c:axPos val="l"/>
        <c:title>
          <c:tx>
            <c:rich>
              <a:bodyPr rot="0" spcFirstLastPara="1" vertOverflow="ellipsis" vert="wordArtVertRtl" wrap="square" anchor="ctr" anchorCtr="1"/>
              <a:lstStyle/>
              <a:p>
                <a:pPr>
                  <a:defRPr sz="1600" b="1" i="0" u="none" strike="noStrike" kern="1200" baseline="0">
                    <a:solidFill>
                      <a:schemeClr val="dk1">
                        <a:lumMod val="75000"/>
                        <a:lumOff val="2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defRPr>
                </a:pPr>
                <a:r>
                  <a:rPr lang="zh-TW" b="1"/>
                  <a:t>筆數</a:t>
                </a:r>
              </a:p>
            </c:rich>
          </c:tx>
          <c:layout>
            <c:manualLayout>
              <c:xMode val="edge"/>
              <c:yMode val="edge"/>
              <c:x val="8.3333333333333332E-3"/>
              <c:y val="0.3289209682123068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wordArtVertRtl" wrap="square" anchor="ctr" anchorCtr="1"/>
            <a:lstStyle/>
            <a:p>
              <a:pPr>
                <a:defRPr sz="1600" b="1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defRPr>
              </a:pPr>
              <a:endParaRPr lang="zh-TW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15875"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pPr>
            <a:endParaRPr lang="zh-TW"/>
          </a:p>
        </c:txPr>
        <c:crossAx val="89948212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defRPr>
          </a:pPr>
          <a:endParaRPr lang="zh-TW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1600">
          <a:latin typeface="微軟正黑體" panose="020B0604030504040204" pitchFamily="34" charset="-120"/>
          <a:ea typeface="微軟正黑體" panose="020B0604030504040204" pitchFamily="34" charset="-120"/>
        </a:defRPr>
      </a:pPr>
      <a:endParaRPr lang="zh-TW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8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>
      <cs:styleClr val="auto"/>
    </cs:fillRef>
    <cs:effectRef idx="0"/>
    <cs:fontRef idx="minor">
      <a:schemeClr val="lt1"/>
    </cs:fontRef>
    <cs:defRPr sz="9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9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17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B827F7-BA7F-47E9-9B07-17F713C392BE}" type="datetimeFigureOut">
              <a:rPr lang="zh-TW" altLang="en-US" smtClean="0"/>
              <a:t>2019/11/7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0788D3-4CED-4586-84B2-FE56A761A95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344763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84AEA4C-A275-4EC8-83D0-1095F5791B3E}" type="slidenum">
              <a:rPr lang="en-US" altLang="zh-TW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4</a:t>
            </a:fld>
            <a:endParaRPr lang="en-US" altLang="zh-TW"/>
          </a:p>
        </p:txBody>
      </p:sp>
      <p:sp>
        <p:nvSpPr>
          <p:cNvPr id="115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4588" y="685800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5715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zh-TW" altLang="en-US"/>
              <a:t>許多鳥類</a:t>
            </a:r>
            <a:r>
              <a:rPr lang="en-US" altLang="zh-TW"/>
              <a:t>2</a:t>
            </a:r>
            <a:r>
              <a:rPr lang="zh-TW" altLang="en-US"/>
              <a:t>次繁殖</a:t>
            </a:r>
          </a:p>
          <a:p>
            <a:pPr eaLnBrk="1" hangingPunct="1">
              <a:spcBef>
                <a:spcPct val="0"/>
              </a:spcBef>
            </a:pPr>
            <a:r>
              <a:rPr lang="zh-TW" altLang="en-US"/>
              <a:t>只要</a:t>
            </a:r>
            <a:r>
              <a:rPr lang="en-US" altLang="zh-TW"/>
              <a:t>2</a:t>
            </a:r>
            <a:r>
              <a:rPr lang="zh-TW" altLang="en-US"/>
              <a:t>次調查、但要天天去也可以</a:t>
            </a:r>
          </a:p>
          <a:p>
            <a:pPr eaLnBrk="1" hangingPunct="1">
              <a:spcBef>
                <a:spcPct val="0"/>
              </a:spcBef>
            </a:pPr>
            <a:r>
              <a:rPr lang="zh-TW" altLang="en-US"/>
              <a:t>注意：不要刻意挑選鳥況較好的資料。</a:t>
            </a:r>
          </a:p>
        </p:txBody>
      </p:sp>
    </p:spTree>
    <p:extLst>
      <p:ext uri="{BB962C8B-B14F-4D97-AF65-F5344CB8AC3E}">
        <p14:creationId xmlns:p14="http://schemas.microsoft.com/office/powerpoint/2010/main" val="6353874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BC23E34F-51EA-4263-BA36-98F064474320}" type="slidenum">
              <a:rPr lang="en-US" altLang="zh-TW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5</a:t>
            </a:fld>
            <a:endParaRPr lang="en-US" altLang="zh-TW"/>
          </a:p>
        </p:txBody>
      </p:sp>
      <p:sp>
        <p:nvSpPr>
          <p:cNvPr id="604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0419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zh-TW" altLang="en-US"/>
              <a:t>此法適用哪些鳥種</a:t>
            </a:r>
            <a:r>
              <a:rPr lang="en-US" altLang="zh-TW"/>
              <a:t>?</a:t>
            </a:r>
            <a:r>
              <a:rPr lang="zh-TW" altLang="en-US"/>
              <a:t>地形？</a:t>
            </a:r>
            <a:endParaRPr lang="en-US" altLang="zh-TW"/>
          </a:p>
          <a:p>
            <a:pPr eaLnBrk="1" hangingPunct="1">
              <a:spcBef>
                <a:spcPct val="0"/>
              </a:spcBef>
            </a:pPr>
            <a:r>
              <a:rPr lang="zh-TW" altLang="en-US"/>
              <a:t>人時事地物</a:t>
            </a:r>
          </a:p>
        </p:txBody>
      </p:sp>
    </p:spTree>
    <p:extLst>
      <p:ext uri="{BB962C8B-B14F-4D97-AF65-F5344CB8AC3E}">
        <p14:creationId xmlns:p14="http://schemas.microsoft.com/office/powerpoint/2010/main" val="30595291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C6F81D06-99A3-4954-B7DC-DF17EC122150}" type="slidenum">
              <a:rPr lang="en-US" altLang="zh-TW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6</a:t>
            </a:fld>
            <a:endParaRPr lang="en-US" altLang="zh-TW"/>
          </a:p>
        </p:txBody>
      </p:sp>
      <p:sp>
        <p:nvSpPr>
          <p:cNvPr id="1208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4588" y="685800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0835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210260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0788D3-4CED-4586-84B2-FE56A761A952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130448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1674961"/>
            <a:ext cx="7772400" cy="1470025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39E66-D689-4358-AC1B-CB4CFFFE4720}" type="datetimeFigureOut">
              <a:rPr lang="zh-TW" altLang="en-US" smtClean="0"/>
              <a:t>2019/11/7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B9D4E-494C-44F8-9829-A8CE87A9C874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0" y="1318940"/>
            <a:ext cx="9144000" cy="2182068"/>
          </a:xfrm>
          <a:prstGeom prst="rect">
            <a:avLst/>
          </a:prstGeom>
          <a:gradFill>
            <a:gsLst>
              <a:gs pos="95000">
                <a:schemeClr val="accent3">
                  <a:lumMod val="50000"/>
                </a:schemeClr>
              </a:gs>
              <a:gs pos="5000">
                <a:schemeClr val="accent3">
                  <a:lumMod val="50000"/>
                </a:schemeClr>
              </a:gs>
              <a:gs pos="0">
                <a:schemeClr val="accent3">
                  <a:lumMod val="75000"/>
                </a:schemeClr>
              </a:gs>
              <a:gs pos="50000">
                <a:srgbClr val="404F21"/>
              </a:gs>
              <a:gs pos="100000">
                <a:schemeClr val="accent3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489173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39E66-D689-4358-AC1B-CB4CFFFE4720}" type="datetimeFigureOut">
              <a:rPr lang="zh-TW" altLang="en-US" smtClean="0"/>
              <a:t>2019/11/7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B9D4E-494C-44F8-9829-A8CE87A9C87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508970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39E66-D689-4358-AC1B-CB4CFFFE4720}" type="datetimeFigureOut">
              <a:rPr lang="zh-TW" altLang="en-US" smtClean="0"/>
              <a:t>2019/11/7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B9D4E-494C-44F8-9829-A8CE87A9C87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450589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331640" y="116632"/>
            <a:ext cx="7689923" cy="1143000"/>
          </a:xfrm>
        </p:spPr>
        <p:txBody>
          <a:bodyPr/>
          <a:lstStyle>
            <a:lvl1pPr algn="l">
              <a:defRPr>
                <a:latin typeface="標楷體" pitchFamily="65" charset="-120"/>
                <a:ea typeface="標楷體" pitchFamily="65" charset="-120"/>
              </a:defRPr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標楷體" pitchFamily="65" charset="-120"/>
                <a:ea typeface="標楷體" pitchFamily="65" charset="-120"/>
              </a:defRPr>
            </a:lvl1pPr>
            <a:lvl2pPr>
              <a:defRPr>
                <a:latin typeface="標楷體" pitchFamily="65" charset="-120"/>
                <a:ea typeface="標楷體" pitchFamily="65" charset="-120"/>
              </a:defRPr>
            </a:lvl2pPr>
            <a:lvl3pPr>
              <a:defRPr>
                <a:latin typeface="標楷體" pitchFamily="65" charset="-120"/>
                <a:ea typeface="標楷體" pitchFamily="65" charset="-120"/>
              </a:defRPr>
            </a:lvl3pPr>
            <a:lvl4pPr>
              <a:defRPr>
                <a:latin typeface="標楷體" pitchFamily="65" charset="-120"/>
                <a:ea typeface="標楷體" pitchFamily="65" charset="-120"/>
              </a:defRPr>
            </a:lvl4pPr>
            <a:lvl5pPr>
              <a:defRPr>
                <a:latin typeface="標楷體" pitchFamily="65" charset="-120"/>
                <a:ea typeface="標楷體" pitchFamily="65" charset="-120"/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378178" y="6417204"/>
            <a:ext cx="2212622" cy="304271"/>
          </a:xfrm>
        </p:spPr>
        <p:txBody>
          <a:bodyPr/>
          <a:lstStyle/>
          <a:p>
            <a:fld id="{90D39E66-D689-4358-AC1B-CB4CFFFE4720}" type="datetimeFigureOut">
              <a:rPr lang="zh-TW" altLang="en-US" smtClean="0"/>
              <a:t>2019/11/7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3016956" y="6417204"/>
            <a:ext cx="3002844" cy="304271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6474178" y="6417204"/>
            <a:ext cx="2212622" cy="304271"/>
          </a:xfrm>
        </p:spPr>
        <p:txBody>
          <a:bodyPr/>
          <a:lstStyle/>
          <a:p>
            <a:fld id="{57AB9D4E-494C-44F8-9829-A8CE87A9C874}" type="slidenum">
              <a:rPr lang="zh-TW" altLang="en-US" smtClean="0"/>
              <a:t>‹#›</a:t>
            </a:fld>
            <a:endParaRPr lang="zh-TW" altLang="en-US" dirty="0"/>
          </a:p>
        </p:txBody>
      </p:sp>
      <p:grpSp>
        <p:nvGrpSpPr>
          <p:cNvPr id="13" name="群組 12"/>
          <p:cNvGrpSpPr/>
          <p:nvPr userDrawn="1"/>
        </p:nvGrpSpPr>
        <p:grpSpPr>
          <a:xfrm>
            <a:off x="-360000" y="6453368"/>
            <a:ext cx="9656908" cy="288000"/>
            <a:chOff x="-360000" y="6237312"/>
            <a:chExt cx="9656908" cy="360040"/>
          </a:xfrm>
          <a:gradFill>
            <a:gsLst>
              <a:gs pos="0">
                <a:srgbClr val="404F21"/>
              </a:gs>
              <a:gs pos="80000">
                <a:schemeClr val="accent3">
                  <a:lumMod val="75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0" scaled="1"/>
          </a:gradFill>
        </p:grpSpPr>
        <p:sp>
          <p:nvSpPr>
            <p:cNvPr id="7" name="矩形 6"/>
            <p:cNvSpPr/>
            <p:nvPr userDrawn="1"/>
          </p:nvSpPr>
          <p:spPr>
            <a:xfrm>
              <a:off x="-360000" y="6237312"/>
              <a:ext cx="5600622" cy="3600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矩形 7"/>
            <p:cNvSpPr/>
            <p:nvPr userDrawn="1"/>
          </p:nvSpPr>
          <p:spPr>
            <a:xfrm>
              <a:off x="7348308" y="6237312"/>
              <a:ext cx="896100" cy="3600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矩形 8"/>
            <p:cNvSpPr/>
            <p:nvPr userDrawn="1"/>
          </p:nvSpPr>
          <p:spPr>
            <a:xfrm>
              <a:off x="8300414" y="6237312"/>
              <a:ext cx="448050" cy="3600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矩形 9"/>
            <p:cNvSpPr/>
            <p:nvPr userDrawn="1"/>
          </p:nvSpPr>
          <p:spPr>
            <a:xfrm>
              <a:off x="8804250" y="6237312"/>
              <a:ext cx="224025" cy="3600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矩形 10"/>
            <p:cNvSpPr/>
            <p:nvPr userDrawn="1"/>
          </p:nvSpPr>
          <p:spPr>
            <a:xfrm>
              <a:off x="5292080" y="6237312"/>
              <a:ext cx="2016224" cy="3600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矩形 11"/>
            <p:cNvSpPr/>
            <p:nvPr userDrawn="1"/>
          </p:nvSpPr>
          <p:spPr>
            <a:xfrm>
              <a:off x="9072883" y="6237312"/>
              <a:ext cx="224025" cy="3600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0446434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39E66-D689-4358-AC1B-CB4CFFFE4720}" type="datetimeFigureOut">
              <a:rPr lang="zh-TW" altLang="en-US" smtClean="0"/>
              <a:t>2019/11/7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B9D4E-494C-44F8-9829-A8CE87A9C87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415005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39E66-D689-4358-AC1B-CB4CFFFE4720}" type="datetimeFigureOut">
              <a:rPr lang="zh-TW" altLang="en-US" smtClean="0"/>
              <a:t>2019/11/7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B9D4E-494C-44F8-9829-A8CE87A9C87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38461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39E66-D689-4358-AC1B-CB4CFFFE4720}" type="datetimeFigureOut">
              <a:rPr lang="zh-TW" altLang="en-US" smtClean="0"/>
              <a:t>2019/11/7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B9D4E-494C-44F8-9829-A8CE87A9C87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967250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39E66-D689-4358-AC1B-CB4CFFFE4720}" type="datetimeFigureOut">
              <a:rPr lang="zh-TW" altLang="en-US" smtClean="0"/>
              <a:t>2019/11/7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B9D4E-494C-44F8-9829-A8CE87A9C87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958591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39E66-D689-4358-AC1B-CB4CFFFE4720}" type="datetimeFigureOut">
              <a:rPr lang="zh-TW" altLang="en-US" smtClean="0"/>
              <a:t>2019/11/7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B9D4E-494C-44F8-9829-A8CE87A9C87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029683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39E66-D689-4358-AC1B-CB4CFFFE4720}" type="datetimeFigureOut">
              <a:rPr lang="zh-TW" altLang="en-US" smtClean="0"/>
              <a:t>2019/11/7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B9D4E-494C-44F8-9829-A8CE87A9C87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451132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39E66-D689-4358-AC1B-CB4CFFFE4720}" type="datetimeFigureOut">
              <a:rPr lang="zh-TW" altLang="en-US" smtClean="0"/>
              <a:t>2019/11/7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B9D4E-494C-44F8-9829-A8CE87A9C87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966013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D39E66-D689-4358-AC1B-CB4CFFFE4720}" type="datetimeFigureOut">
              <a:rPr lang="zh-TW" altLang="en-US" smtClean="0"/>
              <a:t>2019/11/7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AB9D4E-494C-44F8-9829-A8CE87A9C874}" type="slidenum">
              <a:rPr lang="zh-TW" altLang="en-US" smtClean="0"/>
              <a:t>‹#›</a:t>
            </a:fld>
            <a:endParaRPr lang="zh-TW" altLang="en-US"/>
          </a:p>
        </p:txBody>
      </p:sp>
      <p:pic>
        <p:nvPicPr>
          <p:cNvPr id="7" name="Picture 24" descr="LOGO-TERSI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00" y="108000"/>
            <a:ext cx="1173033" cy="115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53185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w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79512" y="1598935"/>
            <a:ext cx="8712968" cy="1470025"/>
          </a:xfrm>
        </p:spPr>
        <p:txBody>
          <a:bodyPr>
            <a:normAutofit/>
          </a:bodyPr>
          <a:lstStyle/>
          <a:p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以公民科學推動</a:t>
            </a:r>
            <a:r>
              <a:rPr lang="zh-TW" altLang="zh-TW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臺灣獼猴長期監測</a:t>
            </a:r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548655" y="3789040"/>
            <a:ext cx="5463505" cy="2448272"/>
          </a:xfrm>
        </p:spPr>
        <p:txBody>
          <a:bodyPr>
            <a:normAutofit lnSpcReduction="10000"/>
          </a:bodyPr>
          <a:lstStyle/>
          <a:p>
            <a:pPr algn="l"/>
            <a:r>
              <a:rPr lang="zh-TW" altLang="en-US" b="1" dirty="0">
                <a:solidFill>
                  <a:srgbClr val="404F2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范孟雯 張仕緯</a:t>
            </a:r>
            <a:endParaRPr lang="en-US" altLang="zh-TW" b="1" dirty="0">
              <a:solidFill>
                <a:srgbClr val="404F2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l"/>
            <a:r>
              <a:rPr lang="zh-TW" altLang="en-US" b="1" dirty="0">
                <a:solidFill>
                  <a:srgbClr val="404F2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張安瑜 林瑞興 徐瑋婷 蔡明剛</a:t>
            </a:r>
            <a:endParaRPr lang="en-US" altLang="zh-TW" b="1" dirty="0">
              <a:solidFill>
                <a:srgbClr val="404F2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l"/>
            <a:endParaRPr lang="en-US" altLang="zh-TW" sz="2600" b="1" dirty="0">
              <a:solidFill>
                <a:srgbClr val="404F2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l"/>
            <a:r>
              <a:rPr lang="zh-TW" altLang="en-US" sz="2600" b="1" dirty="0">
                <a:solidFill>
                  <a:srgbClr val="404F2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行政院農業委員會</a:t>
            </a:r>
            <a:br>
              <a:rPr lang="en-US" altLang="zh-TW" sz="2600" b="1" dirty="0">
                <a:solidFill>
                  <a:srgbClr val="404F2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2600" b="1" dirty="0">
                <a:solidFill>
                  <a:srgbClr val="404F2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特有生物研究保育中心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136" y="2836836"/>
            <a:ext cx="2810024" cy="4120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1218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 txBox="1">
            <a:spLocks/>
          </p:cNvSpPr>
          <p:nvPr/>
        </p:nvSpPr>
        <p:spPr>
          <a:xfrm>
            <a:off x="1484040" y="269032"/>
            <a:ext cx="7689923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標楷體" pitchFamily="65" charset="-120"/>
                <a:ea typeface="標楷體" pitchFamily="65" charset="-120"/>
                <a:cs typeface="+mj-cs"/>
              </a:defRPr>
            </a:lvl1pPr>
          </a:lstStyle>
          <a:p>
            <a:r>
              <a:rPr lang="zh-TW" altLang="en-US" dirty="0">
                <a:solidFill>
                  <a:srgbClr val="404F2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資料分析方法</a:t>
            </a:r>
          </a:p>
        </p:txBody>
      </p:sp>
      <p:sp>
        <p:nvSpPr>
          <p:cNvPr id="6" name="矩形 5"/>
          <p:cNvSpPr/>
          <p:nvPr/>
        </p:nvSpPr>
        <p:spPr>
          <a:xfrm>
            <a:off x="827584" y="1570093"/>
            <a:ext cx="7920880" cy="46524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TW" altLang="en-US" sz="2400" kern="1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調查樣點的森林類型分類：以林務局第四次森林資源調查的全島森林林型分布圖為基準，分成闊葉林、針葉林、竹林及混淆林等四種。</a:t>
            </a:r>
            <a:endParaRPr lang="en-US" altLang="zh-TW" sz="2400" kern="100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endParaRPr lang="zh-TW" altLang="en-US" sz="800" kern="100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TW" altLang="en-US" sz="2400" kern="1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計算不同森林類型內猴群的相對密度。</a:t>
            </a:r>
            <a:endParaRPr lang="en-US" altLang="zh-TW" sz="2400" kern="100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endParaRPr lang="zh-TW" altLang="en-US" sz="800" kern="100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TW" altLang="en-US" sz="2400" kern="1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以邏輯迴歸分析</a:t>
            </a:r>
            <a:r>
              <a:rPr lang="en-US" altLang="zh-TW" sz="2400" kern="1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2015-2018</a:t>
            </a:r>
            <a:r>
              <a:rPr lang="zh-TW" altLang="en-US" sz="2400" kern="1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年不同林型、年度、海拔高度、調查旅次與區域之間的猴群相對密度的差異。</a:t>
            </a:r>
            <a:endParaRPr lang="en-US" altLang="zh-TW" sz="2400" kern="100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kern="1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海拔高度：以</a:t>
            </a:r>
            <a:r>
              <a:rPr lang="en-US" altLang="zh-TW" kern="1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1000m</a:t>
            </a:r>
            <a:r>
              <a:rPr lang="zh-TW" altLang="en-US" kern="1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、</a:t>
            </a:r>
            <a:r>
              <a:rPr lang="en-US" altLang="zh-TW" kern="1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2500m</a:t>
            </a:r>
            <a:r>
              <a:rPr lang="zh-TW" altLang="en-US" kern="1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為界，分成三種。</a:t>
            </a:r>
            <a:endParaRPr lang="en-US" altLang="zh-TW" kern="100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kern="1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區域：花東為東部，其餘縣市為西部，分成兩種。</a:t>
            </a:r>
          </a:p>
        </p:txBody>
      </p:sp>
    </p:spTree>
    <p:extLst>
      <p:ext uri="{BB962C8B-B14F-4D97-AF65-F5344CB8AC3E}">
        <p14:creationId xmlns:p14="http://schemas.microsoft.com/office/powerpoint/2010/main" val="31540265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404F2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GIS</a:t>
            </a:r>
            <a:r>
              <a:rPr lang="zh-TW" altLang="zh-TW" dirty="0">
                <a:solidFill>
                  <a:srgbClr val="404F2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圖層中森林林型分類</a:t>
            </a:r>
            <a:endParaRPr lang="zh-TW" altLang="en-US" dirty="0">
              <a:solidFill>
                <a:srgbClr val="404F2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403648" y="1124744"/>
            <a:ext cx="62646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zh-TW" kern="1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依照</a:t>
            </a:r>
            <a:r>
              <a:rPr lang="zh-TW" altLang="en-US" kern="1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臺灣獼猴</a:t>
            </a:r>
            <a:r>
              <a:rPr lang="zh-TW" altLang="zh-TW" kern="1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在不同林型的出現特性，</a:t>
            </a:r>
            <a:r>
              <a:rPr lang="zh-TW" altLang="zh-TW" kern="1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將第四次森林資源調查中全島森林所分類的</a:t>
            </a:r>
            <a:r>
              <a:rPr lang="en-US" altLang="zh-TW" kern="1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8</a:t>
            </a:r>
            <a:r>
              <a:rPr lang="zh-TW" altLang="zh-TW" kern="1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個林型，統合為</a:t>
            </a:r>
            <a:r>
              <a:rPr lang="zh-TW" altLang="en-US" kern="1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四</a:t>
            </a:r>
            <a:r>
              <a:rPr lang="zh-TW" altLang="zh-TW" kern="1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大類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7" name="內容版面配置區 6">
            <a:extLst>
              <a:ext uri="{FF2B5EF4-FFF2-40B4-BE49-F238E27FC236}">
                <a16:creationId xmlns:a16="http://schemas.microsoft.com/office/drawing/2014/main" id="{462C9577-393C-4055-8740-F6B97E5D736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22972584"/>
              </p:ext>
            </p:extLst>
          </p:nvPr>
        </p:nvGraphicFramePr>
        <p:xfrm>
          <a:off x="1115616" y="1771075"/>
          <a:ext cx="6840759" cy="4538250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3658905">
                  <a:extLst>
                    <a:ext uri="{9D8B030D-6E8A-4147-A177-3AD203B41FA5}">
                      <a16:colId xmlns:a16="http://schemas.microsoft.com/office/drawing/2014/main" val="3751811360"/>
                    </a:ext>
                  </a:extLst>
                </a:gridCol>
                <a:gridCol w="3181854">
                  <a:extLst>
                    <a:ext uri="{9D8B030D-6E8A-4147-A177-3AD203B41FA5}">
                      <a16:colId xmlns:a16="http://schemas.microsoft.com/office/drawing/2014/main" val="4246319630"/>
                    </a:ext>
                  </a:extLst>
                </a:gridCol>
              </a:tblGrid>
              <a:tr h="45382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sz="20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第四次森林資源調查林型分類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sz="20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本計畫林型分類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560560736"/>
                  </a:ext>
                </a:extLst>
              </a:tr>
              <a:tr h="45382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sz="20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闊葉樹林型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sz="20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闊葉林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697141367"/>
                  </a:ext>
                </a:extLst>
              </a:tr>
              <a:tr h="45382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sz="20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針葉樹林型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sz="20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針葉林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890893873"/>
                  </a:ext>
                </a:extLst>
              </a:tr>
              <a:tr h="45382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sz="20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竹林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sz="20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竹林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508946267"/>
                  </a:ext>
                </a:extLst>
              </a:tr>
              <a:tr h="45382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sz="20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針闊葉樹混淆林</a:t>
                      </a:r>
                    </a:p>
                  </a:txBody>
                  <a:tcPr marL="68580" marR="68580" marT="0" marB="0" anchor="ctr"/>
                </a:tc>
                <a:tc rowSpan="4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sz="20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混淆林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952061915"/>
                  </a:ext>
                </a:extLst>
              </a:tr>
              <a:tr h="45382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sz="20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竹闊混淆林</a:t>
                      </a: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3016268"/>
                  </a:ext>
                </a:extLst>
              </a:tr>
              <a:tr h="45382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sz="20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竹針闊混淆林</a:t>
                      </a: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1346879"/>
                  </a:ext>
                </a:extLst>
              </a:tr>
              <a:tr h="45382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sz="20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竹針混淆林</a:t>
                      </a: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9857478"/>
                  </a:ext>
                </a:extLst>
              </a:tr>
              <a:tr h="45382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sz="20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待成林地</a:t>
                      </a:r>
                    </a:p>
                  </a:txBody>
                  <a:tcPr marL="68580" marR="68580" marT="0" marB="0" anchor="ctr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sz="20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不納入分析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157230371"/>
                  </a:ext>
                </a:extLst>
              </a:tr>
              <a:tr h="45382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sz="20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裸露地</a:t>
                      </a: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21821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059965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zh-TW">
                <a:solidFill>
                  <a:srgbClr val="404F2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林型圖層向外延伸示意圖</a:t>
            </a:r>
            <a:endParaRPr lang="zh-TW" altLang="en-US" dirty="0">
              <a:solidFill>
                <a:srgbClr val="404F2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2206974" y="2398937"/>
            <a:ext cx="4730051" cy="3118295"/>
            <a:chOff x="2796" y="9544"/>
            <a:chExt cx="4944" cy="3260"/>
          </a:xfrm>
        </p:grpSpPr>
        <p:grpSp>
          <p:nvGrpSpPr>
            <p:cNvPr id="5" name="Group 3"/>
            <p:cNvGrpSpPr>
              <a:grpSpLocks/>
            </p:cNvGrpSpPr>
            <p:nvPr/>
          </p:nvGrpSpPr>
          <p:grpSpPr bwMode="auto">
            <a:xfrm>
              <a:off x="2796" y="9564"/>
              <a:ext cx="4944" cy="3240"/>
              <a:chOff x="2796" y="9204"/>
              <a:chExt cx="3969" cy="2551"/>
            </a:xfrm>
          </p:grpSpPr>
          <p:sp>
            <p:nvSpPr>
              <p:cNvPr id="8" name="AutoShape 4"/>
              <p:cNvSpPr>
                <a:spLocks noChangeArrowheads="1"/>
              </p:cNvSpPr>
              <p:nvPr/>
            </p:nvSpPr>
            <p:spPr bwMode="auto">
              <a:xfrm>
                <a:off x="2796" y="9204"/>
                <a:ext cx="3969" cy="2551"/>
              </a:xfrm>
              <a:prstGeom prst="roundRect">
                <a:avLst>
                  <a:gd name="adj" fmla="val 16667"/>
                </a:avLst>
              </a:prstGeom>
              <a:solidFill>
                <a:srgbClr val="C2D69B"/>
              </a:solidFill>
              <a:ln w="9525">
                <a:solidFill>
                  <a:srgbClr val="4E6128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9" name="Rectangle 5"/>
              <p:cNvSpPr>
                <a:spLocks noChangeArrowheads="1"/>
              </p:cNvSpPr>
              <p:nvPr/>
            </p:nvSpPr>
            <p:spPr bwMode="auto">
              <a:xfrm>
                <a:off x="3372" y="9756"/>
                <a:ext cx="2835" cy="1417"/>
              </a:xfrm>
              <a:prstGeom prst="rect">
                <a:avLst/>
              </a:prstGeom>
              <a:solidFill>
                <a:srgbClr val="76923C"/>
              </a:solidFill>
              <a:ln w="9525">
                <a:solidFill>
                  <a:srgbClr val="4E6128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0" name="AutoShape 6"/>
              <p:cNvSpPr>
                <a:spLocks noChangeShapeType="1"/>
              </p:cNvSpPr>
              <p:nvPr/>
            </p:nvSpPr>
            <p:spPr bwMode="auto">
              <a:xfrm flipH="1">
                <a:off x="2796" y="10452"/>
                <a:ext cx="576" cy="0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 type="triangl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</p:grpSp>
        <p:sp>
          <p:nvSpPr>
            <p:cNvPr id="6" name="AutoShape 7"/>
            <p:cNvSpPr>
              <a:spLocks noChangeShapeType="1"/>
            </p:cNvSpPr>
            <p:nvPr/>
          </p:nvSpPr>
          <p:spPr bwMode="auto">
            <a:xfrm rot="5400000">
              <a:off x="4752" y="9903"/>
              <a:ext cx="717" cy="0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7" name="Text Box 8"/>
            <p:cNvSpPr txBox="1">
              <a:spLocks noChangeArrowheads="1"/>
            </p:cNvSpPr>
            <p:nvPr/>
          </p:nvSpPr>
          <p:spPr bwMode="auto">
            <a:xfrm>
              <a:off x="5111" y="9700"/>
              <a:ext cx="760" cy="4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TW" sz="12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新細明體" panose="02020500000000000000" pitchFamily="18" charset="-120"/>
                </a:rPr>
                <a:t>20m</a:t>
              </a:r>
              <a:endParaRPr kumimoji="0" lang="zh-TW" altLang="zh-TW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sp>
        <p:nvSpPr>
          <p:cNvPr id="11" name="矩形 10"/>
          <p:cNvSpPr/>
          <p:nvPr/>
        </p:nvSpPr>
        <p:spPr>
          <a:xfrm>
            <a:off x="1210421" y="5640992"/>
            <a:ext cx="714985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zh-TW" kern="1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深綠色代表原本圖層的面積，淺綠色為向外延伸</a:t>
            </a:r>
            <a:r>
              <a:rPr lang="en-US" altLang="zh-TW" kern="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</a:t>
            </a:r>
            <a:r>
              <a:rPr lang="zh-TW" altLang="zh-TW" kern="1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公尺後的新面積，為本</a:t>
            </a:r>
            <a:r>
              <a:rPr lang="zh-TW" altLang="en-US" kern="1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研究</a:t>
            </a:r>
            <a:r>
              <a:rPr lang="zh-TW" altLang="zh-TW" kern="1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實際分析所採用的範圍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887281" y="1249726"/>
            <a:ext cx="739088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000" kern="1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根據蔡碧芝</a:t>
            </a:r>
            <a:r>
              <a:rPr lang="en-US" altLang="zh-TW" sz="2000" kern="1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(2006)</a:t>
            </a:r>
            <a:r>
              <a:rPr lang="zh-TW" altLang="en-US" sz="2000" kern="1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在</a:t>
            </a:r>
            <a:r>
              <a:rPr lang="zh-TW" altLang="zh-TW" sz="2000" kern="1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臺東的研究結果顯示距離樹林邊緣</a:t>
            </a:r>
            <a:r>
              <a:rPr lang="en-US" altLang="zh-TW" sz="2000" kern="1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20</a:t>
            </a:r>
            <a:r>
              <a:rPr lang="zh-TW" altLang="zh-TW" sz="2000" kern="1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公尺以</a:t>
            </a:r>
            <a:r>
              <a:rPr lang="zh-TW" altLang="zh-TW" sz="2000" kern="1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內的非森林地，也</a:t>
            </a:r>
            <a:r>
              <a:rPr lang="zh-TW" altLang="zh-TW" sz="2000" kern="1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常有猴群的活動，因此，將原本森林圖層再向外延伸</a:t>
            </a:r>
            <a:r>
              <a:rPr lang="en-US" altLang="zh-TW" sz="2000" kern="1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20</a:t>
            </a:r>
            <a:r>
              <a:rPr lang="zh-TW" altLang="zh-TW" sz="2000" kern="1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公尺的範圍視為本</a:t>
            </a:r>
            <a:r>
              <a:rPr lang="zh-TW" altLang="en-US" sz="2000" kern="1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研究</a:t>
            </a:r>
            <a:r>
              <a:rPr lang="zh-TW" altLang="zh-TW" sz="2000" kern="1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林型的涵蓋範圍</a:t>
            </a:r>
            <a:endParaRPr lang="zh-TW" altLang="en-US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9510376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250384" y="116632"/>
            <a:ext cx="7498080" cy="11430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>
                <a:solidFill>
                  <a:srgbClr val="404F2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研究成果</a:t>
            </a:r>
          </a:p>
        </p:txBody>
      </p:sp>
      <p:grpSp>
        <p:nvGrpSpPr>
          <p:cNvPr id="29" name="群組 28"/>
          <p:cNvGrpSpPr/>
          <p:nvPr/>
        </p:nvGrpSpPr>
        <p:grpSpPr>
          <a:xfrm rot="16200000">
            <a:off x="-151353" y="2217895"/>
            <a:ext cx="4232327" cy="3198154"/>
            <a:chOff x="1467856" y="1628301"/>
            <a:chExt cx="6042664" cy="4503970"/>
          </a:xfrm>
        </p:grpSpPr>
        <p:grpSp>
          <p:nvGrpSpPr>
            <p:cNvPr id="24" name="群組 23"/>
            <p:cNvGrpSpPr/>
            <p:nvPr/>
          </p:nvGrpSpPr>
          <p:grpSpPr>
            <a:xfrm rot="3484264">
              <a:off x="2237203" y="858954"/>
              <a:ext cx="4503970" cy="6042664"/>
              <a:chOff x="2177656" y="1213729"/>
              <a:chExt cx="4503970" cy="6042664"/>
            </a:xfrm>
          </p:grpSpPr>
          <p:grpSp>
            <p:nvGrpSpPr>
              <p:cNvPr id="10" name="群組 9"/>
              <p:cNvGrpSpPr/>
              <p:nvPr/>
            </p:nvGrpSpPr>
            <p:grpSpPr>
              <a:xfrm rot="20892077">
                <a:off x="2636211" y="4988393"/>
                <a:ext cx="2268000" cy="2268000"/>
                <a:chOff x="2827157" y="1797665"/>
                <a:chExt cx="1810385" cy="1810385"/>
              </a:xfrm>
            </p:grpSpPr>
            <p:sp>
              <p:nvSpPr>
                <p:cNvPr id="11" name="圖案 10"/>
                <p:cNvSpPr/>
                <p:nvPr/>
              </p:nvSpPr>
              <p:spPr>
                <a:xfrm rot="289876">
                  <a:off x="2827157" y="1797665"/>
                  <a:ext cx="1810385" cy="1810385"/>
                </a:xfrm>
                <a:prstGeom prst="gear6">
                  <a:avLst/>
                </a:prstGeom>
              </p:spPr>
              <p:style>
                <a:lnRef idx="3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hueOff val="0"/>
                    <a:satOff val="0"/>
                    <a:lumOff val="0"/>
                    <a:alphaOff val="0"/>
                  </a:schemeClr>
                </a:fillRef>
                <a:effectRef idx="1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</p:sp>
            <p:sp>
              <p:nvSpPr>
                <p:cNvPr id="12" name="圖案 4"/>
                <p:cNvSpPr/>
                <p:nvPr/>
              </p:nvSpPr>
              <p:spPr>
                <a:xfrm>
                  <a:off x="2895963" y="1906833"/>
                  <a:ext cx="898845" cy="893335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0" vert="horz" wrap="square" lIns="35560" tIns="35560" rIns="35560" bIns="35560" numCol="1" spcCol="1270" anchor="ctr" anchorCtr="0">
                  <a:noAutofit/>
                </a:bodyPr>
                <a:lstStyle/>
                <a:p>
                  <a:pPr lvl="0" algn="ctr" defTabSz="12446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endParaRPr lang="zh-TW" altLang="en-US" sz="2800" kern="1200" dirty="0"/>
                </a:p>
              </p:txBody>
            </p:sp>
          </p:grpSp>
          <p:grpSp>
            <p:nvGrpSpPr>
              <p:cNvPr id="23" name="群組 22"/>
              <p:cNvGrpSpPr/>
              <p:nvPr/>
            </p:nvGrpSpPr>
            <p:grpSpPr>
              <a:xfrm>
                <a:off x="2177656" y="1213729"/>
                <a:ext cx="4503970" cy="4667533"/>
                <a:chOff x="1556152" y="1000660"/>
                <a:chExt cx="4503970" cy="4667533"/>
              </a:xfrm>
            </p:grpSpPr>
            <p:grpSp>
              <p:nvGrpSpPr>
                <p:cNvPr id="14" name="群組 13"/>
                <p:cNvGrpSpPr/>
                <p:nvPr/>
              </p:nvGrpSpPr>
              <p:grpSpPr>
                <a:xfrm>
                  <a:off x="1556152" y="2477511"/>
                  <a:ext cx="2268000" cy="2268000"/>
                  <a:chOff x="2596455" y="1401329"/>
                  <a:chExt cx="1810385" cy="1810385"/>
                </a:xfrm>
              </p:grpSpPr>
              <p:sp>
                <p:nvSpPr>
                  <p:cNvPr id="15" name="圖案 14"/>
                  <p:cNvSpPr/>
                  <p:nvPr/>
                </p:nvSpPr>
                <p:spPr>
                  <a:xfrm>
                    <a:off x="2596455" y="1401329"/>
                    <a:ext cx="1810385" cy="1810385"/>
                  </a:xfrm>
                  <a:prstGeom prst="gear6">
                    <a:avLst/>
                  </a:prstGeom>
                </p:spPr>
                <p:style>
                  <a:lnRef idx="3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1">
                      <a:hueOff val="0"/>
                      <a:satOff val="0"/>
                      <a:lumOff val="0"/>
                      <a:alphaOff val="0"/>
                    </a:schemeClr>
                  </a:fillRef>
                  <a:effectRef idx="1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</p:sp>
              <p:sp>
                <p:nvSpPr>
                  <p:cNvPr id="16" name="圖案 4"/>
                  <p:cNvSpPr/>
                  <p:nvPr/>
                </p:nvSpPr>
                <p:spPr>
                  <a:xfrm>
                    <a:off x="2895963" y="1906833"/>
                    <a:ext cx="898845" cy="893335"/>
                  </a:xfrm>
                  <a:prstGeom prst="rect">
                    <a:avLst/>
                  </a:prstGeom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35560" tIns="35560" rIns="35560" bIns="35560" numCol="1" spcCol="1270" anchor="ctr" anchorCtr="0">
                    <a:noAutofit/>
                  </a:bodyPr>
                  <a:lstStyle/>
                  <a:p>
                    <a:pPr lvl="0" algn="ctr" defTabSz="12446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</a:pPr>
                    <a:endParaRPr lang="zh-TW" altLang="en-US" sz="2800" kern="1200" dirty="0"/>
                  </a:p>
                </p:txBody>
              </p:sp>
            </p:grpSp>
            <p:grpSp>
              <p:nvGrpSpPr>
                <p:cNvPr id="17" name="群組 16"/>
                <p:cNvGrpSpPr/>
                <p:nvPr/>
              </p:nvGrpSpPr>
              <p:grpSpPr>
                <a:xfrm rot="728191">
                  <a:off x="3540121" y="3148192"/>
                  <a:ext cx="2520001" cy="2520001"/>
                  <a:chOff x="2467425" y="1372640"/>
                  <a:chExt cx="2011539" cy="2011539"/>
                </a:xfrm>
              </p:grpSpPr>
              <p:sp>
                <p:nvSpPr>
                  <p:cNvPr id="18" name="圖案 17"/>
                  <p:cNvSpPr/>
                  <p:nvPr/>
                </p:nvSpPr>
                <p:spPr>
                  <a:xfrm>
                    <a:off x="2467425" y="1372640"/>
                    <a:ext cx="2011539" cy="2011539"/>
                  </a:xfrm>
                  <a:prstGeom prst="gear6">
                    <a:avLst/>
                  </a:prstGeom>
                  <a:solidFill>
                    <a:schemeClr val="accent6">
                      <a:lumMod val="75000"/>
                    </a:schemeClr>
                  </a:solidFill>
                </p:spPr>
                <p:style>
                  <a:lnRef idx="3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1">
                      <a:hueOff val="0"/>
                      <a:satOff val="0"/>
                      <a:lumOff val="0"/>
                      <a:alphaOff val="0"/>
                    </a:schemeClr>
                  </a:fillRef>
                  <a:effectRef idx="1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</p:sp>
              <p:sp>
                <p:nvSpPr>
                  <p:cNvPr id="19" name="圖案 4"/>
                  <p:cNvSpPr/>
                  <p:nvPr/>
                </p:nvSpPr>
                <p:spPr>
                  <a:xfrm>
                    <a:off x="2895963" y="1906833"/>
                    <a:ext cx="898845" cy="893335"/>
                  </a:xfrm>
                  <a:prstGeom prst="rect">
                    <a:avLst/>
                  </a:prstGeom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35560" tIns="35560" rIns="35560" bIns="35560" numCol="1" spcCol="1270" anchor="ctr" anchorCtr="0">
                    <a:noAutofit/>
                  </a:bodyPr>
                  <a:lstStyle/>
                  <a:p>
                    <a:pPr lvl="0" algn="ctr" defTabSz="12446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</a:pPr>
                    <a:endParaRPr lang="zh-TW" altLang="en-US" sz="2800" kern="1200" dirty="0"/>
                  </a:p>
                </p:txBody>
              </p:sp>
            </p:grpSp>
            <p:grpSp>
              <p:nvGrpSpPr>
                <p:cNvPr id="20" name="群組 19"/>
                <p:cNvGrpSpPr/>
                <p:nvPr/>
              </p:nvGrpSpPr>
              <p:grpSpPr>
                <a:xfrm rot="169420">
                  <a:off x="3362659" y="1000660"/>
                  <a:ext cx="2268000" cy="2268000"/>
                  <a:chOff x="2629251" y="1468916"/>
                  <a:chExt cx="1810385" cy="1810385"/>
                </a:xfrm>
              </p:grpSpPr>
              <p:sp>
                <p:nvSpPr>
                  <p:cNvPr id="21" name="圖案 20"/>
                  <p:cNvSpPr/>
                  <p:nvPr/>
                </p:nvSpPr>
                <p:spPr>
                  <a:xfrm>
                    <a:off x="2629251" y="1468916"/>
                    <a:ext cx="1810385" cy="1810385"/>
                  </a:xfrm>
                  <a:prstGeom prst="gear6">
                    <a:avLst/>
                  </a:prstGeom>
                </p:spPr>
                <p:style>
                  <a:lnRef idx="3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1">
                      <a:hueOff val="0"/>
                      <a:satOff val="0"/>
                      <a:lumOff val="0"/>
                      <a:alphaOff val="0"/>
                    </a:schemeClr>
                  </a:fillRef>
                  <a:effectRef idx="1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</p:sp>
              <p:sp>
                <p:nvSpPr>
                  <p:cNvPr id="22" name="圖案 4"/>
                  <p:cNvSpPr/>
                  <p:nvPr/>
                </p:nvSpPr>
                <p:spPr>
                  <a:xfrm>
                    <a:off x="2895963" y="1906833"/>
                    <a:ext cx="898845" cy="893335"/>
                  </a:xfrm>
                  <a:prstGeom prst="rect">
                    <a:avLst/>
                  </a:prstGeom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35560" tIns="35560" rIns="35560" bIns="35560" numCol="1" spcCol="1270" anchor="ctr" anchorCtr="0">
                    <a:noAutofit/>
                  </a:bodyPr>
                  <a:lstStyle/>
                  <a:p>
                    <a:pPr lvl="0" algn="ctr" defTabSz="12446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</a:pPr>
                    <a:endParaRPr lang="zh-TW" altLang="en-US" sz="2800" kern="1200" dirty="0"/>
                  </a:p>
                </p:txBody>
              </p:sp>
            </p:grpSp>
          </p:grpSp>
        </p:grpSp>
        <p:sp>
          <p:nvSpPr>
            <p:cNvPr id="25" name="文字方塊 24"/>
            <p:cNvSpPr txBox="1"/>
            <p:nvPr/>
          </p:nvSpPr>
          <p:spPr>
            <a:xfrm rot="5400000">
              <a:off x="3448495" y="2490023"/>
              <a:ext cx="1560394" cy="5273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b="1" dirty="0">
                  <a:solidFill>
                    <a:schemeClr val="bg1"/>
                  </a:solidFill>
                  <a:latin typeface="微軟正黑體" pitchFamily="34" charset="-120"/>
                  <a:ea typeface="微軟正黑體" pitchFamily="34" charset="-120"/>
                </a:rPr>
                <a:t>政府機關</a:t>
              </a:r>
            </a:p>
          </p:txBody>
        </p:sp>
        <p:sp>
          <p:nvSpPr>
            <p:cNvPr id="26" name="文字方塊 25"/>
            <p:cNvSpPr txBox="1"/>
            <p:nvPr/>
          </p:nvSpPr>
          <p:spPr>
            <a:xfrm rot="5400000">
              <a:off x="1714014" y="4047840"/>
              <a:ext cx="1560394" cy="5273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b="1" dirty="0">
                  <a:solidFill>
                    <a:schemeClr val="bg1"/>
                  </a:solidFill>
                  <a:latin typeface="微軟正黑體" pitchFamily="34" charset="-120"/>
                  <a:ea typeface="微軟正黑體" pitchFamily="34" charset="-120"/>
                </a:rPr>
                <a:t>學術單位</a:t>
              </a:r>
            </a:p>
          </p:txBody>
        </p:sp>
        <p:sp>
          <p:nvSpPr>
            <p:cNvPr id="27" name="文字方塊 26"/>
            <p:cNvSpPr txBox="1"/>
            <p:nvPr/>
          </p:nvSpPr>
          <p:spPr>
            <a:xfrm rot="5400000">
              <a:off x="5593262" y="3237587"/>
              <a:ext cx="1615360" cy="5273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b="1" dirty="0">
                  <a:solidFill>
                    <a:schemeClr val="bg1"/>
                  </a:solidFill>
                  <a:latin typeface="微軟正黑體" pitchFamily="34" charset="-120"/>
                  <a:ea typeface="微軟正黑體" pitchFamily="34" charset="-120"/>
                </a:rPr>
                <a:t>民間組織</a:t>
              </a:r>
            </a:p>
          </p:txBody>
        </p:sp>
        <p:sp>
          <p:nvSpPr>
            <p:cNvPr id="28" name="文字方塊 27"/>
            <p:cNvSpPr txBox="1"/>
            <p:nvPr/>
          </p:nvSpPr>
          <p:spPr>
            <a:xfrm rot="5400000">
              <a:off x="3691736" y="4649226"/>
              <a:ext cx="1951894" cy="5273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b="1" dirty="0">
                  <a:solidFill>
                    <a:schemeClr val="bg1"/>
                  </a:solidFill>
                  <a:latin typeface="微軟正黑體" pitchFamily="34" charset="-120"/>
                  <a:ea typeface="微軟正黑體" pitchFamily="34" charset="-120"/>
                </a:rPr>
                <a:t>公民科學家</a:t>
              </a:r>
            </a:p>
          </p:txBody>
        </p:sp>
      </p:grpSp>
      <p:sp>
        <p:nvSpPr>
          <p:cNvPr id="31" name="內容版面配置區 3"/>
          <p:cNvSpPr txBox="1">
            <a:spLocks/>
          </p:cNvSpPr>
          <p:nvPr/>
        </p:nvSpPr>
        <p:spPr>
          <a:xfrm>
            <a:off x="3813272" y="1072127"/>
            <a:ext cx="4989240" cy="2354127"/>
          </a:xfrm>
          <a:prstGeom prst="rect">
            <a:avLst/>
          </a:prstGeom>
          <a:ln>
            <a:noFill/>
          </a:ln>
        </p:spPr>
        <p:txBody>
          <a:bodyPr vert="horz" wrap="square" lIns="94128" tIns="47064" rIns="94128" bIns="47064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標楷體" pitchFamily="65" charset="-120"/>
                <a:ea typeface="標楷體" pitchFamily="65" charset="-120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標楷體" pitchFamily="65" charset="-120"/>
                <a:ea typeface="標楷體" pitchFamily="65" charset="-120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標楷體" pitchFamily="65" charset="-120"/>
                <a:ea typeface="標楷體" pitchFamily="65" charset="-120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標楷體" pitchFamily="65" charset="-120"/>
                <a:ea typeface="標楷體" pitchFamily="65" charset="-120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標楷體" pitchFamily="65" charset="-120"/>
                <a:ea typeface="標楷體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執行時間：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2015-2019</a:t>
            </a:r>
          </a:p>
          <a:p>
            <a:pPr>
              <a:lnSpc>
                <a:spcPct val="150000"/>
              </a:lnSpc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參與人數：每年約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300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位志工</a:t>
            </a:r>
            <a:b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收集資料：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>
              <a:lnSpc>
                <a:spcPct val="150000"/>
              </a:lnSpc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每年在全臺近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3000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個樣點進行監測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32" name="圖表 3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49612182"/>
              </p:ext>
            </p:extLst>
          </p:nvPr>
        </p:nvGraphicFramePr>
        <p:xfrm>
          <a:off x="4209938" y="3356992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886552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圖片 14">
            <a:extLst>
              <a:ext uri="{FF2B5EF4-FFF2-40B4-BE49-F238E27FC236}">
                <a16:creationId xmlns:a16="http://schemas.microsoft.com/office/drawing/2014/main" id="{ECBCE1FC-0BC0-4316-9B19-7D2EAABA03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8477" y="1238234"/>
            <a:ext cx="4158415" cy="5189428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A13A3F1A-5A7D-4561-8EEE-D92106B2CF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897" y="1436910"/>
            <a:ext cx="4036582" cy="4944117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8D66575B-5F4D-4328-A80E-84CD585A3B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1640" y="116632"/>
            <a:ext cx="7689923" cy="1143000"/>
          </a:xfrm>
        </p:spPr>
        <p:txBody>
          <a:bodyPr/>
          <a:lstStyle/>
          <a:p>
            <a:r>
              <a:rPr lang="zh-TW" altLang="en-US" dirty="0">
                <a:solidFill>
                  <a:srgbClr val="404F2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研究成果</a:t>
            </a:r>
            <a:r>
              <a:rPr lang="en-US" altLang="zh-TW" dirty="0">
                <a:solidFill>
                  <a:srgbClr val="404F2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dirty="0">
                <a:solidFill>
                  <a:srgbClr val="404F2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分布圖</a:t>
            </a:r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0DD19331-C62B-4A65-A824-1305065E63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0795" y="5438192"/>
            <a:ext cx="1512168" cy="798819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60F3E3E7-9FF8-45A5-A04F-5CBBF72B49EC}"/>
              </a:ext>
            </a:extLst>
          </p:cNvPr>
          <p:cNvSpPr/>
          <p:nvPr/>
        </p:nvSpPr>
        <p:spPr>
          <a:xfrm>
            <a:off x="1331640" y="1090321"/>
            <a:ext cx="45801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</a:rPr>
              <a:t>2015-2019</a:t>
            </a:r>
            <a:r>
              <a:rPr lang="zh-TW" altLang="zh-TW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</a:rPr>
              <a:t>年</a:t>
            </a:r>
            <a:r>
              <a:rPr lang="zh-TW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猴群紀錄在各縣市的分布狀況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3D81F567-E7E0-42AE-BCA2-6AB0ABC305CA}"/>
              </a:ext>
            </a:extLst>
          </p:cNvPr>
          <p:cNvSpPr/>
          <p:nvPr/>
        </p:nvSpPr>
        <p:spPr>
          <a:xfrm>
            <a:off x="2961592" y="5063193"/>
            <a:ext cx="1107996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</a:rPr>
              <a:t>累積筆數</a:t>
            </a:r>
            <a:endParaRPr lang="zh-TW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99A75C3E-D803-41FA-BCF0-501FCA0B4CC6}"/>
              </a:ext>
            </a:extLst>
          </p:cNvPr>
          <p:cNvSpPr/>
          <p:nvPr/>
        </p:nvSpPr>
        <p:spPr>
          <a:xfrm>
            <a:off x="7232100" y="4973435"/>
            <a:ext cx="1741736" cy="64633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有猴群紀錄的樣點數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5431F692-DEA7-4EAB-9887-24EF19BB49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0990" y="5561404"/>
            <a:ext cx="1741735" cy="842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1267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360B5E32-58BE-4AF6-A853-64D2C00674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8242" y="1299163"/>
            <a:ext cx="3182728" cy="4938149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4634" y="1412031"/>
            <a:ext cx="5157226" cy="4740259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755576" y="6026607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調查樣點分布圖</a:t>
            </a:r>
          </a:p>
        </p:txBody>
      </p:sp>
      <p:sp>
        <p:nvSpPr>
          <p:cNvPr id="10" name="文字方塊 9"/>
          <p:cNvSpPr txBox="1"/>
          <p:nvPr/>
        </p:nvSpPr>
        <p:spPr>
          <a:xfrm>
            <a:off x="4453387" y="5839989"/>
            <a:ext cx="4511101" cy="736248"/>
          </a:xfrm>
          <a:prstGeom prst="rect">
            <a:avLst/>
          </a:prstGeom>
          <a:noFill/>
        </p:spPr>
        <p:txBody>
          <a:bodyPr wrap="square" lIns="94128" tIns="47064" rIns="94128" bIns="47064" rtlCol="0">
            <a:spAutoFit/>
          </a:bodyPr>
          <a:lstStyle/>
          <a:p>
            <a:pPr marL="1355725" indent="-1355725">
              <a:lnSpc>
                <a:spcPts val="5000"/>
              </a:lnSpc>
            </a:pP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2015-2019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年猴群紀錄的分布圖</a:t>
            </a:r>
          </a:p>
        </p:txBody>
      </p:sp>
      <p:sp>
        <p:nvSpPr>
          <p:cNvPr id="11" name="標題 1"/>
          <p:cNvSpPr txBox="1">
            <a:spLocks/>
          </p:cNvSpPr>
          <p:nvPr/>
        </p:nvSpPr>
        <p:spPr>
          <a:xfrm>
            <a:off x="1484040" y="269032"/>
            <a:ext cx="7689923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標楷體" pitchFamily="65" charset="-120"/>
                <a:ea typeface="標楷體" pitchFamily="65" charset="-120"/>
                <a:cs typeface="+mj-cs"/>
              </a:defRPr>
            </a:lvl1pPr>
          </a:lstStyle>
          <a:p>
            <a:r>
              <a:rPr lang="zh-TW" altLang="en-US" dirty="0">
                <a:solidFill>
                  <a:srgbClr val="404F2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研究成果</a:t>
            </a:r>
            <a:r>
              <a:rPr lang="en-US" altLang="zh-TW" dirty="0">
                <a:solidFill>
                  <a:srgbClr val="404F2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dirty="0">
                <a:solidFill>
                  <a:srgbClr val="404F2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分布圖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BB843A36-4896-47BE-BAB1-C9E0E14B6600}"/>
              </a:ext>
            </a:extLst>
          </p:cNvPr>
          <p:cNvSpPr/>
          <p:nvPr/>
        </p:nvSpPr>
        <p:spPr>
          <a:xfrm>
            <a:off x="1331640" y="1090321"/>
            <a:ext cx="48109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</a:rPr>
              <a:t>2015-2019</a:t>
            </a:r>
            <a:r>
              <a:rPr lang="zh-TW" altLang="zh-TW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</a:rPr>
              <a:t>年</a:t>
            </a:r>
            <a:r>
              <a:rPr lang="zh-TW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猴群紀錄在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森林類型</a:t>
            </a:r>
            <a:r>
              <a:rPr lang="zh-TW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的分布狀況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6086AB6D-188A-48C2-948A-47BF55DD70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548" y="4729431"/>
            <a:ext cx="1780431" cy="1138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6249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r>
              <a:rPr lang="en-US" altLang="zh-TW" sz="3200" dirty="0">
                <a:solidFill>
                  <a:srgbClr val="404F2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2015-2018</a:t>
            </a:r>
            <a:r>
              <a:rPr lang="zh-TW" altLang="zh-TW" sz="3200" dirty="0">
                <a:solidFill>
                  <a:srgbClr val="404F2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年不同林型中的調查樣點數</a:t>
            </a:r>
            <a:endParaRPr lang="zh-TW" altLang="en-US" sz="3200" dirty="0">
              <a:solidFill>
                <a:srgbClr val="404F2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23528" y="1916832"/>
            <a:ext cx="5434501" cy="4616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</a:pPr>
            <a:endParaRPr lang="zh-TW" altLang="zh-TW" sz="2400" dirty="0">
              <a:latin typeface="微軟正黑體" panose="020B0604030504040204" pitchFamily="34" charset="-120"/>
              <a:ea typeface="微軟正黑體" panose="020B0604030504040204" pitchFamily="34" charset="-120"/>
              <a:cs typeface="+mj-cs"/>
            </a:endParaRPr>
          </a:p>
        </p:txBody>
      </p:sp>
      <p:graphicFrame>
        <p:nvGraphicFramePr>
          <p:cNvPr id="7" name="內容版面配置區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18116355"/>
              </p:ext>
            </p:extLst>
          </p:nvPr>
        </p:nvGraphicFramePr>
        <p:xfrm>
          <a:off x="683568" y="1700808"/>
          <a:ext cx="8136902" cy="3754044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720080">
                  <a:extLst>
                    <a:ext uri="{9D8B030D-6E8A-4147-A177-3AD203B41FA5}">
                      <a16:colId xmlns:a16="http://schemas.microsoft.com/office/drawing/2014/main" val="1352216611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3188065426"/>
                    </a:ext>
                  </a:extLst>
                </a:gridCol>
                <a:gridCol w="1092121">
                  <a:extLst>
                    <a:ext uri="{9D8B030D-6E8A-4147-A177-3AD203B41FA5}">
                      <a16:colId xmlns:a16="http://schemas.microsoft.com/office/drawing/2014/main" val="872061827"/>
                    </a:ext>
                  </a:extLst>
                </a:gridCol>
                <a:gridCol w="1092121">
                  <a:extLst>
                    <a:ext uri="{9D8B030D-6E8A-4147-A177-3AD203B41FA5}">
                      <a16:colId xmlns:a16="http://schemas.microsoft.com/office/drawing/2014/main" val="1041427248"/>
                    </a:ext>
                  </a:extLst>
                </a:gridCol>
                <a:gridCol w="1092121">
                  <a:extLst>
                    <a:ext uri="{9D8B030D-6E8A-4147-A177-3AD203B41FA5}">
                      <a16:colId xmlns:a16="http://schemas.microsoft.com/office/drawing/2014/main" val="3769958377"/>
                    </a:ext>
                  </a:extLst>
                </a:gridCol>
                <a:gridCol w="1092121">
                  <a:extLst>
                    <a:ext uri="{9D8B030D-6E8A-4147-A177-3AD203B41FA5}">
                      <a16:colId xmlns:a16="http://schemas.microsoft.com/office/drawing/2014/main" val="2600467822"/>
                    </a:ext>
                  </a:extLst>
                </a:gridCol>
                <a:gridCol w="1092121">
                  <a:extLst>
                    <a:ext uri="{9D8B030D-6E8A-4147-A177-3AD203B41FA5}">
                      <a16:colId xmlns:a16="http://schemas.microsoft.com/office/drawing/2014/main" val="3439970459"/>
                    </a:ext>
                  </a:extLst>
                </a:gridCol>
                <a:gridCol w="1092121">
                  <a:extLst>
                    <a:ext uri="{9D8B030D-6E8A-4147-A177-3AD203B41FA5}">
                      <a16:colId xmlns:a16="http://schemas.microsoft.com/office/drawing/2014/main" val="1693508"/>
                    </a:ext>
                  </a:extLst>
                </a:gridCol>
              </a:tblGrid>
              <a:tr h="64807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kern="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年</a:t>
                      </a:r>
                      <a:r>
                        <a:rPr lang="zh-TW" altLang="en-US" sz="2000" kern="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份</a:t>
                      </a:r>
                      <a:endParaRPr lang="zh-TW" sz="20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79" marR="17779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kern="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旅次</a:t>
                      </a:r>
                      <a:endParaRPr lang="zh-TW" sz="20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79" marR="17779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kern="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總樣點數</a:t>
                      </a:r>
                      <a:endParaRPr lang="zh-TW" sz="20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79" marR="17779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kern="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闊葉林</a:t>
                      </a:r>
                      <a:endParaRPr lang="zh-TW" sz="20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79" marR="17779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kern="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針葉林</a:t>
                      </a:r>
                      <a:endParaRPr lang="zh-TW" sz="20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79" marR="17779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kern="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竹林</a:t>
                      </a:r>
                      <a:endParaRPr lang="zh-TW" sz="20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79" marR="17779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kern="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混淆林</a:t>
                      </a:r>
                      <a:endParaRPr lang="zh-TW" sz="20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79" marR="17779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kern="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總計</a:t>
                      </a:r>
                      <a:endParaRPr lang="zh-TW" sz="20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79" marR="17779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587404"/>
                  </a:ext>
                </a:extLst>
              </a:tr>
              <a:tr h="388246"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2015</a:t>
                      </a:r>
                      <a:endParaRPr lang="zh-TW" sz="20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79" marR="17779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  <a:endParaRPr lang="zh-TW" sz="20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79" marR="17779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2909</a:t>
                      </a:r>
                      <a:endParaRPr lang="zh-TW" sz="20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79" marR="17779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1294</a:t>
                      </a:r>
                      <a:endParaRPr lang="zh-TW" sz="20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79" marR="17779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159</a:t>
                      </a:r>
                      <a:endParaRPr lang="zh-TW" sz="20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79" marR="17779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176</a:t>
                      </a:r>
                      <a:endParaRPr lang="zh-TW" sz="20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79" marR="17779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100</a:t>
                      </a:r>
                      <a:endParaRPr lang="zh-TW" sz="20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79" marR="17779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1729</a:t>
                      </a:r>
                      <a:endParaRPr lang="zh-TW" sz="20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79" marR="17779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540492478"/>
                  </a:ext>
                </a:extLst>
              </a:tr>
              <a:tr h="388246">
                <a:tc v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TW" sz="20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79" marR="17779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  <a:endParaRPr lang="zh-TW" sz="20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79" marR="17779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2776</a:t>
                      </a:r>
                      <a:endParaRPr lang="zh-TW" sz="20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79" marR="17779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1217</a:t>
                      </a:r>
                      <a:endParaRPr lang="zh-TW" sz="20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79" marR="17779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157</a:t>
                      </a:r>
                      <a:endParaRPr lang="zh-TW" sz="20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79" marR="17779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179</a:t>
                      </a:r>
                      <a:endParaRPr lang="zh-TW" sz="20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79" marR="17779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97</a:t>
                      </a:r>
                      <a:endParaRPr lang="zh-TW" sz="20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79" marR="17779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1650</a:t>
                      </a:r>
                      <a:endParaRPr lang="zh-TW" sz="20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79" marR="17779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2907385"/>
                  </a:ext>
                </a:extLst>
              </a:tr>
              <a:tr h="388246"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2016</a:t>
                      </a:r>
                      <a:endParaRPr lang="zh-TW" sz="20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79" marR="17779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  <a:endParaRPr lang="zh-TW" sz="20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79" marR="17779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2766</a:t>
                      </a:r>
                      <a:endParaRPr lang="zh-TW" sz="20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79" marR="17779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1173</a:t>
                      </a:r>
                      <a:endParaRPr lang="zh-TW" sz="20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79" marR="17779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125</a:t>
                      </a:r>
                      <a:endParaRPr lang="zh-TW" sz="20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79" marR="17779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192</a:t>
                      </a:r>
                      <a:endParaRPr lang="zh-TW" sz="20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79" marR="17779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105</a:t>
                      </a:r>
                      <a:endParaRPr lang="zh-TW" sz="20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79" marR="17779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1595</a:t>
                      </a:r>
                      <a:endParaRPr lang="zh-TW" sz="20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79" marR="17779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892773173"/>
                  </a:ext>
                </a:extLst>
              </a:tr>
              <a:tr h="388246">
                <a:tc v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TW" sz="20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79" marR="17779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  <a:endParaRPr lang="zh-TW" sz="20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79" marR="17779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2672</a:t>
                      </a:r>
                      <a:endParaRPr lang="zh-TW" sz="20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79" marR="17779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1119</a:t>
                      </a:r>
                      <a:endParaRPr lang="zh-TW" sz="20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79" marR="17779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125</a:t>
                      </a:r>
                      <a:endParaRPr lang="zh-TW" sz="20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79" marR="17779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175</a:t>
                      </a:r>
                      <a:endParaRPr lang="zh-TW" sz="20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79" marR="17779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98</a:t>
                      </a:r>
                      <a:endParaRPr lang="zh-TW" sz="20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79" marR="17779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1517</a:t>
                      </a:r>
                      <a:endParaRPr lang="zh-TW" sz="20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79" marR="17779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21966853"/>
                  </a:ext>
                </a:extLst>
              </a:tr>
              <a:tr h="388246"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2017</a:t>
                      </a:r>
                      <a:endParaRPr lang="zh-TW" sz="20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79" marR="17779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  <a:endParaRPr lang="zh-TW" sz="20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79" marR="17779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2680</a:t>
                      </a:r>
                      <a:endParaRPr lang="zh-TW" sz="20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79" marR="17779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1102</a:t>
                      </a:r>
                      <a:endParaRPr lang="zh-TW" sz="20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79" marR="17779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132</a:t>
                      </a:r>
                      <a:endParaRPr lang="zh-TW" sz="20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79" marR="17779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180</a:t>
                      </a:r>
                      <a:endParaRPr lang="zh-TW" sz="20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79" marR="17779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102</a:t>
                      </a:r>
                      <a:endParaRPr lang="zh-TW" sz="20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79" marR="17779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1516</a:t>
                      </a:r>
                      <a:endParaRPr lang="zh-TW" sz="20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79" marR="17779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81876435"/>
                  </a:ext>
                </a:extLst>
              </a:tr>
              <a:tr h="388246">
                <a:tc v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TW" sz="20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79" marR="17779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  <a:endParaRPr lang="zh-TW" sz="20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79" marR="17779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2603</a:t>
                      </a:r>
                      <a:endParaRPr lang="zh-TW" sz="20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79" marR="17779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1074</a:t>
                      </a:r>
                      <a:endParaRPr lang="zh-TW" sz="20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79" marR="17779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124</a:t>
                      </a:r>
                      <a:endParaRPr lang="zh-TW" sz="20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79" marR="17779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177</a:t>
                      </a:r>
                      <a:endParaRPr lang="zh-TW" sz="20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79" marR="17779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100</a:t>
                      </a:r>
                      <a:endParaRPr lang="zh-TW" sz="20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79" marR="17779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1475</a:t>
                      </a:r>
                      <a:endParaRPr lang="zh-TW" sz="20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79" marR="17779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69955813"/>
                  </a:ext>
                </a:extLst>
              </a:tr>
              <a:tr h="388246"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2018</a:t>
                      </a:r>
                      <a:endParaRPr lang="zh-TW" sz="20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79" marR="17779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  <a:endParaRPr lang="zh-TW" sz="20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79" marR="17779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2913</a:t>
                      </a:r>
                      <a:endParaRPr lang="zh-TW" sz="20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79" marR="17779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1245</a:t>
                      </a:r>
                      <a:endParaRPr lang="zh-TW" sz="20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79" marR="17779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147</a:t>
                      </a:r>
                      <a:endParaRPr lang="zh-TW" sz="20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79" marR="17779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206</a:t>
                      </a:r>
                      <a:endParaRPr lang="zh-TW" sz="20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79" marR="17779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107</a:t>
                      </a:r>
                      <a:endParaRPr lang="zh-TW" sz="20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79" marR="17779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1705</a:t>
                      </a:r>
                      <a:endParaRPr lang="zh-TW" sz="20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79" marR="17779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92413727"/>
                  </a:ext>
                </a:extLst>
              </a:tr>
              <a:tr h="388246">
                <a:tc v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TW" sz="20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79" marR="17779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  <a:endParaRPr lang="zh-TW" sz="20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79" marR="17779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2775</a:t>
                      </a:r>
                      <a:endParaRPr lang="zh-TW" sz="20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79" marR="17779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1175</a:t>
                      </a:r>
                      <a:endParaRPr lang="zh-TW" sz="20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79" marR="17779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138</a:t>
                      </a:r>
                      <a:endParaRPr lang="zh-TW" sz="20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79" marR="17779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194</a:t>
                      </a:r>
                      <a:endParaRPr lang="zh-TW" sz="20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79" marR="17779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105</a:t>
                      </a:r>
                      <a:endParaRPr lang="zh-TW" sz="20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79" marR="17779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1612</a:t>
                      </a:r>
                      <a:endParaRPr lang="zh-TW" sz="20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79" marR="17779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85371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620868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solidFill>
                  <a:srgbClr val="404F2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研究成果</a:t>
            </a:r>
          </a:p>
        </p:txBody>
      </p:sp>
      <p:sp>
        <p:nvSpPr>
          <p:cNvPr id="11" name="矩形 10"/>
          <p:cNvSpPr/>
          <p:nvPr/>
        </p:nvSpPr>
        <p:spPr>
          <a:xfrm>
            <a:off x="224295" y="1484540"/>
            <a:ext cx="669674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2015-2018</a:t>
            </a:r>
            <a:r>
              <a:rPr lang="zh-TW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年間不同林型中調查到猴群的樣點數</a:t>
            </a:r>
          </a:p>
        </p:txBody>
      </p:sp>
      <p:pic>
        <p:nvPicPr>
          <p:cNvPr id="16" name="Picture 2" descr="「台灣獼猴」的圖片搜尋結果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2750" l="0" r="100000">
                        <a14:foregroundMark x1="12333" y1="80750" x2="22167" y2="83500"/>
                        <a14:foregroundMark x1="5333" y1="81750" x2="24833" y2="86000"/>
                        <a14:foregroundMark x1="35500" y1="86750" x2="47500" y2="86750"/>
                        <a14:foregroundMark x1="55833" y1="85750" x2="60667" y2="86500"/>
                        <a14:foregroundMark x1="73667" y1="87500" x2="99667" y2="87500"/>
                        <a14:foregroundMark x1="26333" y1="87500" x2="28333" y2="90250"/>
                        <a14:foregroundMark x1="35667" y1="87000" x2="33500" y2="89750"/>
                      </a14:backgroundRemoval>
                    </a14:imgEffect>
                    <a14:imgEffect>
                      <a14:artisticPencilSketch trans="70000" pressure="10"/>
                    </a14:imgEffect>
                    <a14:imgEffect>
                      <a14:sharpenSoften amount="40000"/>
                    </a14:imgEffect>
                    <a14:imgEffect>
                      <a14:colorTemperature colorTemp="6800"/>
                    </a14:imgEffect>
                    <a14:imgEffect>
                      <a14:saturation sat="105000"/>
                    </a14:imgEffect>
                    <a14:imgEffect>
                      <a14:brightnessContrast bright="15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1865"/>
          <a:stretch/>
        </p:blipFill>
        <p:spPr bwMode="auto">
          <a:xfrm>
            <a:off x="5832140" y="28655"/>
            <a:ext cx="3348372" cy="174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2983552"/>
              </p:ext>
            </p:extLst>
          </p:nvPr>
        </p:nvGraphicFramePr>
        <p:xfrm>
          <a:off x="224295" y="2276872"/>
          <a:ext cx="8640965" cy="3665020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1166567">
                  <a:extLst>
                    <a:ext uri="{9D8B030D-6E8A-4147-A177-3AD203B41FA5}">
                      <a16:colId xmlns:a16="http://schemas.microsoft.com/office/drawing/2014/main" val="2399971275"/>
                    </a:ext>
                  </a:extLst>
                </a:gridCol>
                <a:gridCol w="1106229">
                  <a:extLst>
                    <a:ext uri="{9D8B030D-6E8A-4147-A177-3AD203B41FA5}">
                      <a16:colId xmlns:a16="http://schemas.microsoft.com/office/drawing/2014/main" val="3560262222"/>
                    </a:ext>
                  </a:extLst>
                </a:gridCol>
                <a:gridCol w="2246934">
                  <a:extLst>
                    <a:ext uri="{9D8B030D-6E8A-4147-A177-3AD203B41FA5}">
                      <a16:colId xmlns:a16="http://schemas.microsoft.com/office/drawing/2014/main" val="3845429445"/>
                    </a:ext>
                  </a:extLst>
                </a:gridCol>
                <a:gridCol w="824247">
                  <a:extLst>
                    <a:ext uri="{9D8B030D-6E8A-4147-A177-3AD203B41FA5}">
                      <a16:colId xmlns:a16="http://schemas.microsoft.com/office/drawing/2014/main" val="1950963671"/>
                    </a:ext>
                  </a:extLst>
                </a:gridCol>
                <a:gridCol w="824247">
                  <a:extLst>
                    <a:ext uri="{9D8B030D-6E8A-4147-A177-3AD203B41FA5}">
                      <a16:colId xmlns:a16="http://schemas.microsoft.com/office/drawing/2014/main" val="3454269021"/>
                    </a:ext>
                  </a:extLst>
                </a:gridCol>
                <a:gridCol w="824247">
                  <a:extLst>
                    <a:ext uri="{9D8B030D-6E8A-4147-A177-3AD203B41FA5}">
                      <a16:colId xmlns:a16="http://schemas.microsoft.com/office/drawing/2014/main" val="3724995629"/>
                    </a:ext>
                  </a:extLst>
                </a:gridCol>
                <a:gridCol w="824247">
                  <a:extLst>
                    <a:ext uri="{9D8B030D-6E8A-4147-A177-3AD203B41FA5}">
                      <a16:colId xmlns:a16="http://schemas.microsoft.com/office/drawing/2014/main" val="3209237433"/>
                    </a:ext>
                  </a:extLst>
                </a:gridCol>
                <a:gridCol w="824247">
                  <a:extLst>
                    <a:ext uri="{9D8B030D-6E8A-4147-A177-3AD203B41FA5}">
                      <a16:colId xmlns:a16="http://schemas.microsoft.com/office/drawing/2014/main" val="2613735236"/>
                    </a:ext>
                  </a:extLst>
                </a:gridCol>
              </a:tblGrid>
              <a:tr h="7391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kern="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年</a:t>
                      </a:r>
                      <a:endParaRPr lang="zh-TW" sz="20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79" marR="17779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altLang="zh-TW" sz="2000" kern="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調查</a:t>
                      </a:r>
                      <a:r>
                        <a:rPr lang="zh-TW" sz="2000" kern="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旅次</a:t>
                      </a:r>
                      <a:endParaRPr lang="zh-TW" sz="20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79" marR="17779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kern="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總樣點數</a:t>
                      </a:r>
                      <a:endParaRPr lang="zh-TW" sz="20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79" marR="17779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kern="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闊葉林</a:t>
                      </a:r>
                      <a:endParaRPr lang="zh-TW" sz="20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79" marR="17779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kern="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針葉林</a:t>
                      </a:r>
                      <a:endParaRPr lang="zh-TW" sz="20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79" marR="17779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kern="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竹林</a:t>
                      </a:r>
                      <a:endParaRPr lang="zh-TW" sz="20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79" marR="17779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kern="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混淆林</a:t>
                      </a:r>
                      <a:endParaRPr lang="zh-TW" sz="20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79" marR="17779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kern="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總計</a:t>
                      </a:r>
                      <a:endParaRPr lang="zh-TW" sz="20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79" marR="17779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1317438"/>
                  </a:ext>
                </a:extLst>
              </a:tr>
              <a:tr h="365740"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2015</a:t>
                      </a:r>
                      <a:endParaRPr lang="zh-TW" sz="20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79" marR="17779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  <a:endParaRPr lang="zh-TW" sz="20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79" marR="17779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2909</a:t>
                      </a:r>
                      <a:endParaRPr lang="zh-TW" sz="20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79" marR="17779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15</a:t>
                      </a:r>
                      <a:endParaRPr lang="zh-TW" sz="20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79" marR="17779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</a:t>
                      </a:r>
                      <a:endParaRPr lang="zh-TW" sz="20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79" marR="17779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</a:t>
                      </a:r>
                      <a:endParaRPr lang="zh-TW" sz="20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79" marR="17779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</a:t>
                      </a:r>
                      <a:endParaRPr lang="zh-TW" sz="20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79" marR="17779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23</a:t>
                      </a:r>
                      <a:endParaRPr lang="zh-TW" sz="20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79" marR="17779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74280977"/>
                  </a:ext>
                </a:extLst>
              </a:tr>
              <a:tr h="365740">
                <a:tc v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TW" sz="18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79" marR="17779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  <a:endParaRPr lang="zh-TW" sz="20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79" marR="17779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2776</a:t>
                      </a:r>
                      <a:endParaRPr lang="zh-TW" sz="20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79" marR="17779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21</a:t>
                      </a:r>
                      <a:endParaRPr lang="zh-TW" sz="20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79" marR="17779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  <a:endParaRPr lang="zh-TW" sz="20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79" marR="17779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</a:t>
                      </a:r>
                      <a:endParaRPr lang="zh-TW" sz="20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79" marR="17779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</a:t>
                      </a:r>
                      <a:endParaRPr lang="zh-TW" sz="20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79" marR="17779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26</a:t>
                      </a:r>
                      <a:endParaRPr lang="zh-TW" sz="20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79" marR="17779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3463316"/>
                  </a:ext>
                </a:extLst>
              </a:tr>
              <a:tr h="365740"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2016</a:t>
                      </a:r>
                      <a:endParaRPr lang="zh-TW" sz="20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79" marR="17779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  <a:endParaRPr lang="zh-TW" sz="20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79" marR="17779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2766</a:t>
                      </a:r>
                      <a:endParaRPr lang="zh-TW" sz="20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79" marR="17779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13</a:t>
                      </a:r>
                      <a:endParaRPr lang="zh-TW" sz="20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79" marR="17779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</a:t>
                      </a:r>
                      <a:endParaRPr lang="zh-TW" sz="20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79" marR="17779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</a:t>
                      </a:r>
                      <a:endParaRPr lang="zh-TW" sz="20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79" marR="17779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</a:t>
                      </a:r>
                      <a:endParaRPr lang="zh-TW" sz="20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79" marR="17779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16</a:t>
                      </a:r>
                      <a:endParaRPr lang="zh-TW" sz="20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79" marR="17779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005990408"/>
                  </a:ext>
                </a:extLst>
              </a:tr>
              <a:tr h="365740">
                <a:tc v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TW" sz="18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79" marR="17779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  <a:endParaRPr lang="zh-TW" sz="20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79" marR="17779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2672</a:t>
                      </a:r>
                      <a:endParaRPr lang="zh-TW" sz="20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79" marR="17779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16</a:t>
                      </a:r>
                      <a:endParaRPr lang="zh-TW" sz="20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79" marR="17779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  <a:endParaRPr lang="zh-TW" sz="20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79" marR="17779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  <a:endParaRPr lang="zh-TW" sz="20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79" marR="17779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</a:t>
                      </a:r>
                      <a:endParaRPr lang="zh-TW" sz="20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79" marR="17779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24</a:t>
                      </a:r>
                      <a:endParaRPr lang="zh-TW" sz="20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79" marR="17779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0675232"/>
                  </a:ext>
                </a:extLst>
              </a:tr>
              <a:tr h="365740"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2017</a:t>
                      </a:r>
                      <a:endParaRPr lang="zh-TW" sz="20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79" marR="17779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  <a:endParaRPr lang="zh-TW" sz="20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79" marR="17779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2680</a:t>
                      </a:r>
                      <a:endParaRPr lang="zh-TW" sz="20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79" marR="17779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13</a:t>
                      </a:r>
                      <a:endParaRPr lang="zh-TW" sz="20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79" marR="17779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  <a:endParaRPr lang="zh-TW" sz="20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79" marR="17779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  <a:endParaRPr lang="zh-TW" sz="20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79" marR="17779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  <a:endParaRPr lang="zh-TW" sz="20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79" marR="17779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17</a:t>
                      </a:r>
                      <a:endParaRPr lang="zh-TW" sz="20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79" marR="17779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774453387"/>
                  </a:ext>
                </a:extLst>
              </a:tr>
              <a:tr h="365740">
                <a:tc v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TW" sz="18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79" marR="17779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  <a:endParaRPr lang="zh-TW" sz="20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79" marR="17779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2603</a:t>
                      </a:r>
                      <a:endParaRPr lang="zh-TW" sz="20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79" marR="17779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13</a:t>
                      </a:r>
                      <a:endParaRPr lang="zh-TW" sz="20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79" marR="17779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  <a:endParaRPr lang="zh-TW" sz="20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79" marR="17779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</a:t>
                      </a:r>
                      <a:endParaRPr lang="zh-TW" sz="20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79" marR="17779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</a:t>
                      </a:r>
                      <a:endParaRPr lang="zh-TW" sz="20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79" marR="17779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21</a:t>
                      </a:r>
                      <a:endParaRPr lang="zh-TW" sz="20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79" marR="17779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134195"/>
                  </a:ext>
                </a:extLst>
              </a:tr>
              <a:tr h="365740"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2018</a:t>
                      </a:r>
                      <a:endParaRPr lang="zh-TW" sz="20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79" marR="17779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  <a:endParaRPr lang="zh-TW" sz="20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79" marR="17779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2913</a:t>
                      </a:r>
                      <a:endParaRPr lang="zh-TW" sz="20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79" marR="17779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</a:t>
                      </a:r>
                      <a:endParaRPr lang="zh-TW" sz="20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79" marR="17779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  <a:endParaRPr lang="zh-TW" sz="20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79" marR="17779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  <a:endParaRPr lang="zh-TW" sz="20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79" marR="17779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7</a:t>
                      </a:r>
                      <a:endParaRPr lang="zh-TW" sz="20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79" marR="17779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29</a:t>
                      </a:r>
                      <a:endParaRPr lang="zh-TW" sz="20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79" marR="17779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581062326"/>
                  </a:ext>
                </a:extLst>
              </a:tr>
              <a:tr h="365740">
                <a:tc v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TW" sz="18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79" marR="17779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  <a:endParaRPr lang="zh-TW" sz="20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79" marR="17779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2775</a:t>
                      </a:r>
                      <a:endParaRPr lang="zh-TW" sz="20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79" marR="17779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28</a:t>
                      </a:r>
                      <a:endParaRPr lang="zh-TW" sz="20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79" marR="17779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</a:t>
                      </a:r>
                      <a:endParaRPr lang="zh-TW" sz="20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79" marR="17779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</a:t>
                      </a:r>
                      <a:endParaRPr lang="zh-TW" sz="20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79" marR="17779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</a:t>
                      </a:r>
                      <a:endParaRPr lang="zh-TW" sz="20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79" marR="17779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36</a:t>
                      </a:r>
                      <a:endParaRPr lang="zh-TW" sz="20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79" marR="17779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90014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953237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1"/>
          <p:cNvSpPr txBox="1">
            <a:spLocks/>
          </p:cNvSpPr>
          <p:nvPr/>
        </p:nvSpPr>
        <p:spPr>
          <a:xfrm>
            <a:off x="1484040" y="269032"/>
            <a:ext cx="7689923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標楷體" pitchFamily="65" charset="-120"/>
                <a:ea typeface="標楷體" pitchFamily="65" charset="-120"/>
                <a:cs typeface="+mj-cs"/>
              </a:defRPr>
            </a:lvl1pPr>
          </a:lstStyle>
          <a:p>
            <a:r>
              <a:rPr lang="zh-TW" altLang="en-US" dirty="0">
                <a:solidFill>
                  <a:srgbClr val="404F2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研究成果</a:t>
            </a:r>
          </a:p>
        </p:txBody>
      </p:sp>
      <p:sp>
        <p:nvSpPr>
          <p:cNvPr id="7" name="標題 1"/>
          <p:cNvSpPr>
            <a:spLocks noGrp="1"/>
          </p:cNvSpPr>
          <p:nvPr>
            <p:ph type="title"/>
          </p:nvPr>
        </p:nvSpPr>
        <p:spPr>
          <a:xfrm>
            <a:off x="395536" y="1791078"/>
            <a:ext cx="7689923" cy="578048"/>
          </a:xfrm>
        </p:spPr>
        <p:txBody>
          <a:bodyPr>
            <a:normAutofit/>
          </a:bodyPr>
          <a:lstStyle/>
          <a:p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2015-2018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年臺灣獼猴於不同林型的相對密度</a:t>
            </a:r>
          </a:p>
        </p:txBody>
      </p:sp>
      <p:sp>
        <p:nvSpPr>
          <p:cNvPr id="8" name="矩形 7"/>
          <p:cNvSpPr/>
          <p:nvPr/>
        </p:nvSpPr>
        <p:spPr>
          <a:xfrm>
            <a:off x="6516216" y="2369126"/>
            <a:ext cx="22749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單位為「群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樣點」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dirty="0"/>
          </a:p>
        </p:txBody>
      </p:sp>
      <p:graphicFrame>
        <p:nvGraphicFramePr>
          <p:cNvPr id="3" name="內容版面配置區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16649023"/>
              </p:ext>
            </p:extLst>
          </p:nvPr>
        </p:nvGraphicFramePr>
        <p:xfrm>
          <a:off x="457199" y="2852933"/>
          <a:ext cx="8229603" cy="3384378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934883">
                  <a:extLst>
                    <a:ext uri="{9D8B030D-6E8A-4147-A177-3AD203B41FA5}">
                      <a16:colId xmlns:a16="http://schemas.microsoft.com/office/drawing/2014/main" val="2011462805"/>
                    </a:ext>
                  </a:extLst>
                </a:gridCol>
                <a:gridCol w="911840">
                  <a:extLst>
                    <a:ext uri="{9D8B030D-6E8A-4147-A177-3AD203B41FA5}">
                      <a16:colId xmlns:a16="http://schemas.microsoft.com/office/drawing/2014/main" val="2192796888"/>
                    </a:ext>
                  </a:extLst>
                </a:gridCol>
                <a:gridCol w="911840">
                  <a:extLst>
                    <a:ext uri="{9D8B030D-6E8A-4147-A177-3AD203B41FA5}">
                      <a16:colId xmlns:a16="http://schemas.microsoft.com/office/drawing/2014/main" val="3855547218"/>
                    </a:ext>
                  </a:extLst>
                </a:gridCol>
                <a:gridCol w="911840">
                  <a:extLst>
                    <a:ext uri="{9D8B030D-6E8A-4147-A177-3AD203B41FA5}">
                      <a16:colId xmlns:a16="http://schemas.microsoft.com/office/drawing/2014/main" val="1670366714"/>
                    </a:ext>
                  </a:extLst>
                </a:gridCol>
                <a:gridCol w="911840">
                  <a:extLst>
                    <a:ext uri="{9D8B030D-6E8A-4147-A177-3AD203B41FA5}">
                      <a16:colId xmlns:a16="http://schemas.microsoft.com/office/drawing/2014/main" val="2814613037"/>
                    </a:ext>
                  </a:extLst>
                </a:gridCol>
                <a:gridCol w="911840">
                  <a:extLst>
                    <a:ext uri="{9D8B030D-6E8A-4147-A177-3AD203B41FA5}">
                      <a16:colId xmlns:a16="http://schemas.microsoft.com/office/drawing/2014/main" val="3193070044"/>
                    </a:ext>
                  </a:extLst>
                </a:gridCol>
                <a:gridCol w="911840">
                  <a:extLst>
                    <a:ext uri="{9D8B030D-6E8A-4147-A177-3AD203B41FA5}">
                      <a16:colId xmlns:a16="http://schemas.microsoft.com/office/drawing/2014/main" val="1630662593"/>
                    </a:ext>
                  </a:extLst>
                </a:gridCol>
                <a:gridCol w="911840">
                  <a:extLst>
                    <a:ext uri="{9D8B030D-6E8A-4147-A177-3AD203B41FA5}">
                      <a16:colId xmlns:a16="http://schemas.microsoft.com/office/drawing/2014/main" val="2707158807"/>
                    </a:ext>
                  </a:extLst>
                </a:gridCol>
                <a:gridCol w="911840">
                  <a:extLst>
                    <a:ext uri="{9D8B030D-6E8A-4147-A177-3AD203B41FA5}">
                      <a16:colId xmlns:a16="http://schemas.microsoft.com/office/drawing/2014/main" val="1512876094"/>
                    </a:ext>
                  </a:extLst>
                </a:gridCol>
              </a:tblGrid>
              <a:tr h="564063"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kern="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年度</a:t>
                      </a:r>
                      <a:endParaRPr lang="zh-TW" sz="20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kern="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闊葉林</a:t>
                      </a:r>
                      <a:endParaRPr lang="zh-TW" sz="20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ker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針葉林</a:t>
                      </a:r>
                      <a:endParaRPr lang="zh-TW" sz="20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ker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竹林</a:t>
                      </a:r>
                      <a:endParaRPr lang="zh-TW" sz="20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ker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混淆林</a:t>
                      </a:r>
                      <a:endParaRPr lang="zh-TW" sz="20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6500557"/>
                  </a:ext>
                </a:extLst>
              </a:tr>
              <a:tr h="564063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kern="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平均</a:t>
                      </a:r>
                      <a:endParaRPr lang="zh-TW" sz="20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ker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標準差</a:t>
                      </a:r>
                      <a:endParaRPr lang="zh-TW" sz="20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ker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平均</a:t>
                      </a:r>
                      <a:endParaRPr lang="zh-TW" sz="20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ker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標準差</a:t>
                      </a:r>
                      <a:endParaRPr lang="zh-TW" sz="20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ker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平均</a:t>
                      </a:r>
                      <a:endParaRPr lang="zh-TW" sz="20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ker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標準差</a:t>
                      </a:r>
                      <a:endParaRPr lang="zh-TW" sz="20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ker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平均</a:t>
                      </a:r>
                      <a:endParaRPr lang="zh-TW" sz="20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ker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標準差</a:t>
                      </a:r>
                      <a:endParaRPr lang="zh-TW" sz="20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295290484"/>
                  </a:ext>
                </a:extLst>
              </a:tr>
              <a:tr h="56406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2015</a:t>
                      </a:r>
                      <a:endParaRPr lang="zh-TW" sz="20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0.014</a:t>
                      </a:r>
                      <a:endParaRPr lang="zh-TW" sz="20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0.119</a:t>
                      </a:r>
                      <a:endParaRPr lang="zh-TW" sz="20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0.013</a:t>
                      </a:r>
                      <a:endParaRPr lang="zh-TW" sz="20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0.112</a:t>
                      </a:r>
                      <a:endParaRPr lang="zh-TW" sz="20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</a:t>
                      </a:r>
                      <a:endParaRPr lang="zh-TW" sz="20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0.000</a:t>
                      </a:r>
                      <a:endParaRPr lang="zh-TW" sz="20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0.046</a:t>
                      </a:r>
                      <a:endParaRPr lang="zh-TW" sz="20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0.209</a:t>
                      </a:r>
                      <a:endParaRPr lang="zh-TW" sz="20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58538409"/>
                  </a:ext>
                </a:extLst>
              </a:tr>
              <a:tr h="56406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2016</a:t>
                      </a:r>
                      <a:endParaRPr lang="zh-TW" sz="20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0.013</a:t>
                      </a:r>
                      <a:endParaRPr lang="zh-TW" sz="20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0.114</a:t>
                      </a:r>
                      <a:endParaRPr lang="zh-TW" sz="20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0.020</a:t>
                      </a:r>
                      <a:endParaRPr lang="zh-TW" sz="20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0.140</a:t>
                      </a:r>
                      <a:endParaRPr lang="zh-TW" sz="20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0.003</a:t>
                      </a:r>
                      <a:endParaRPr lang="zh-TW" sz="20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0.052</a:t>
                      </a:r>
                      <a:endParaRPr lang="zh-TW" sz="20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0.025</a:t>
                      </a:r>
                      <a:endParaRPr lang="zh-TW" sz="20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0.155</a:t>
                      </a:r>
                      <a:endParaRPr lang="zh-TW" sz="20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0603710"/>
                  </a:ext>
                </a:extLst>
              </a:tr>
              <a:tr h="56406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2017</a:t>
                      </a:r>
                      <a:endParaRPr lang="zh-TW" sz="20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0.012</a:t>
                      </a:r>
                      <a:endParaRPr lang="zh-TW" sz="20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0.109</a:t>
                      </a:r>
                      <a:endParaRPr lang="zh-TW" sz="20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0.008</a:t>
                      </a:r>
                      <a:endParaRPr lang="zh-TW" sz="20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0.088</a:t>
                      </a:r>
                      <a:endParaRPr lang="zh-TW" sz="20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0.011</a:t>
                      </a:r>
                      <a:endParaRPr lang="zh-TW" sz="20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0.105</a:t>
                      </a:r>
                      <a:endParaRPr lang="zh-TW" sz="20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0.030</a:t>
                      </a:r>
                      <a:endParaRPr lang="zh-TW" sz="20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0.170</a:t>
                      </a:r>
                      <a:endParaRPr lang="zh-TW" sz="20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9695217"/>
                  </a:ext>
                </a:extLst>
              </a:tr>
              <a:tr h="56406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2018</a:t>
                      </a:r>
                      <a:endParaRPr lang="zh-TW" sz="20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0.020</a:t>
                      </a:r>
                      <a:endParaRPr lang="zh-TW" sz="20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0.141</a:t>
                      </a:r>
                      <a:endParaRPr lang="zh-TW" sz="20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0.004</a:t>
                      </a:r>
                      <a:endParaRPr lang="zh-TW" sz="20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0.059</a:t>
                      </a:r>
                      <a:endParaRPr lang="zh-TW" sz="20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0.010</a:t>
                      </a:r>
                      <a:endParaRPr lang="zh-TW" sz="20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0.100</a:t>
                      </a:r>
                      <a:endParaRPr lang="zh-TW" sz="20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0.057</a:t>
                      </a:r>
                      <a:endParaRPr lang="zh-TW" sz="20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0.232</a:t>
                      </a:r>
                      <a:endParaRPr lang="zh-TW" sz="20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426056002"/>
                  </a:ext>
                </a:extLst>
              </a:tr>
            </a:tbl>
          </a:graphicData>
        </a:graphic>
      </p:graphicFrame>
      <p:pic>
        <p:nvPicPr>
          <p:cNvPr id="9" name="Picture 2" descr="「台灣獼猴」的圖片搜尋結果">
            <a:extLst>
              <a:ext uri="{FF2B5EF4-FFF2-40B4-BE49-F238E27FC236}">
                <a16:creationId xmlns:a16="http://schemas.microsoft.com/office/drawing/2014/main" id="{DD34F982-24ED-40DC-B473-D496D4128B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2750" l="0" r="100000">
                        <a14:foregroundMark x1="12333" y1="80750" x2="22167" y2="83500"/>
                        <a14:foregroundMark x1="5333" y1="81750" x2="24833" y2="86000"/>
                        <a14:foregroundMark x1="35500" y1="86750" x2="47500" y2="86750"/>
                        <a14:foregroundMark x1="55833" y1="85750" x2="60667" y2="86500"/>
                        <a14:foregroundMark x1="73667" y1="87500" x2="99667" y2="87500"/>
                        <a14:foregroundMark x1="26333" y1="87500" x2="28333" y2="90250"/>
                        <a14:foregroundMark x1="35667" y1="87000" x2="33500" y2="89750"/>
                      </a14:backgroundRemoval>
                    </a14:imgEffect>
                    <a14:imgEffect>
                      <a14:artisticPencilSketch trans="70000" pressure="10"/>
                    </a14:imgEffect>
                    <a14:imgEffect>
                      <a14:sharpenSoften amount="40000"/>
                    </a14:imgEffect>
                    <a14:imgEffect>
                      <a14:colorTemperature colorTemp="6800"/>
                    </a14:imgEffect>
                    <a14:imgEffect>
                      <a14:saturation sat="105000"/>
                    </a14:imgEffect>
                    <a14:imgEffect>
                      <a14:brightnessContrast bright="15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1865"/>
          <a:stretch/>
        </p:blipFill>
        <p:spPr bwMode="auto">
          <a:xfrm>
            <a:off x="5832140" y="28655"/>
            <a:ext cx="3348372" cy="174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07928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57451B4-456E-4D52-B7C2-7E3391BF7F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solidFill>
                  <a:srgbClr val="404F2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研究成果</a:t>
            </a:r>
            <a:endParaRPr lang="zh-TW" altLang="en-US" dirty="0"/>
          </a:p>
        </p:txBody>
      </p:sp>
      <p:graphicFrame>
        <p:nvGraphicFramePr>
          <p:cNvPr id="4" name="內容版面配置區 3">
            <a:extLst>
              <a:ext uri="{FF2B5EF4-FFF2-40B4-BE49-F238E27FC236}">
                <a16:creationId xmlns:a16="http://schemas.microsoft.com/office/drawing/2014/main" id="{5037B6E4-9855-4B55-B42E-30982BCF0A0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98774305"/>
              </p:ext>
            </p:extLst>
          </p:nvPr>
        </p:nvGraphicFramePr>
        <p:xfrm>
          <a:off x="1547665" y="2636912"/>
          <a:ext cx="5760642" cy="3024336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1481140">
                  <a:extLst>
                    <a:ext uri="{9D8B030D-6E8A-4147-A177-3AD203B41FA5}">
                      <a16:colId xmlns:a16="http://schemas.microsoft.com/office/drawing/2014/main" val="2751333053"/>
                    </a:ext>
                  </a:extLst>
                </a:gridCol>
                <a:gridCol w="1183155">
                  <a:extLst>
                    <a:ext uri="{9D8B030D-6E8A-4147-A177-3AD203B41FA5}">
                      <a16:colId xmlns:a16="http://schemas.microsoft.com/office/drawing/2014/main" val="3175481324"/>
                    </a:ext>
                  </a:extLst>
                </a:gridCol>
                <a:gridCol w="709249">
                  <a:extLst>
                    <a:ext uri="{9D8B030D-6E8A-4147-A177-3AD203B41FA5}">
                      <a16:colId xmlns:a16="http://schemas.microsoft.com/office/drawing/2014/main" val="424340935"/>
                    </a:ext>
                  </a:extLst>
                </a:gridCol>
                <a:gridCol w="1193549">
                  <a:extLst>
                    <a:ext uri="{9D8B030D-6E8A-4147-A177-3AD203B41FA5}">
                      <a16:colId xmlns:a16="http://schemas.microsoft.com/office/drawing/2014/main" val="3820546860"/>
                    </a:ext>
                  </a:extLst>
                </a:gridCol>
                <a:gridCol w="1193549">
                  <a:extLst>
                    <a:ext uri="{9D8B030D-6E8A-4147-A177-3AD203B41FA5}">
                      <a16:colId xmlns:a16="http://schemas.microsoft.com/office/drawing/2014/main" val="1285814947"/>
                    </a:ext>
                  </a:extLst>
                </a:gridCol>
              </a:tblGrid>
              <a:tr h="53659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sz="20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變數</a:t>
                      </a:r>
                      <a:endParaRPr lang="zh-TW" sz="20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sz="20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χ</a:t>
                      </a:r>
                      <a:r>
                        <a:rPr lang="en-US" sz="2000" kern="100" baseline="300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  <a:endParaRPr lang="zh-TW" sz="20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 dirty="0" err="1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d.f.</a:t>
                      </a:r>
                      <a:endParaRPr lang="zh-TW" sz="20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p (&gt;</a:t>
                      </a:r>
                      <a:r>
                        <a:rPr lang="zh-TW" sz="20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χ</a:t>
                      </a:r>
                      <a:r>
                        <a:rPr lang="en-US" sz="2000" kern="100" baseline="300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  <a:r>
                        <a:rPr lang="en-US" sz="20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)</a:t>
                      </a:r>
                      <a:endParaRPr lang="zh-TW" sz="20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zh-TW" sz="20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05122717"/>
                  </a:ext>
                </a:extLst>
              </a:tr>
              <a:tr h="49754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sz="20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森林林型</a:t>
                      </a:r>
                      <a:endParaRPr lang="zh-TW" sz="20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10.6735</a:t>
                      </a:r>
                      <a:endParaRPr lang="zh-TW" sz="20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</a:t>
                      </a:r>
                      <a:endParaRPr lang="zh-TW" sz="20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0.0136</a:t>
                      </a:r>
                      <a:endParaRPr lang="zh-TW" sz="20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20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*</a:t>
                      </a:r>
                      <a:endParaRPr lang="zh-TW" sz="20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112231415"/>
                  </a:ext>
                </a:extLst>
              </a:tr>
              <a:tr h="49754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sz="20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海拔高度</a:t>
                      </a:r>
                      <a:endParaRPr lang="zh-TW" sz="20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1.7460</a:t>
                      </a:r>
                      <a:endParaRPr lang="zh-TW" sz="20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  <a:endParaRPr lang="zh-TW" sz="20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0.4177</a:t>
                      </a:r>
                      <a:endParaRPr lang="zh-TW" sz="20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zh-TW" sz="20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641105151"/>
                  </a:ext>
                </a:extLst>
              </a:tr>
              <a:tr h="49754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sz="20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旅次</a:t>
                      </a:r>
                      <a:endParaRPr lang="zh-TW" sz="20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1.7027</a:t>
                      </a:r>
                      <a:endParaRPr lang="zh-TW" sz="20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  <a:endParaRPr lang="zh-TW" sz="20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0.1919</a:t>
                      </a:r>
                      <a:endParaRPr lang="zh-TW" sz="20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zh-TW" sz="20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975535566"/>
                  </a:ext>
                </a:extLst>
              </a:tr>
              <a:tr h="49754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sz="20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調查年度</a:t>
                      </a:r>
                      <a:endParaRPr lang="zh-TW" sz="20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0.1937</a:t>
                      </a:r>
                      <a:endParaRPr lang="zh-TW" sz="20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  <a:endParaRPr lang="zh-TW" sz="20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0.6599</a:t>
                      </a:r>
                      <a:endParaRPr lang="zh-TW" sz="20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zh-TW" sz="20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987950283"/>
                  </a:ext>
                </a:extLst>
              </a:tr>
              <a:tr h="49754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sz="20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區域</a:t>
                      </a:r>
                      <a:endParaRPr lang="zh-TW" sz="20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0.0651</a:t>
                      </a:r>
                      <a:endParaRPr lang="zh-TW" sz="20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  <a:endParaRPr lang="zh-TW" sz="20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0.7987</a:t>
                      </a:r>
                      <a:endParaRPr lang="zh-TW" sz="20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zh-TW" sz="20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6620853"/>
                  </a:ext>
                </a:extLst>
              </a:tr>
            </a:tbl>
          </a:graphicData>
        </a:graphic>
      </p:graphicFrame>
      <p:sp>
        <p:nvSpPr>
          <p:cNvPr id="5" name="矩形 4">
            <a:extLst>
              <a:ext uri="{FF2B5EF4-FFF2-40B4-BE49-F238E27FC236}">
                <a16:creationId xmlns:a16="http://schemas.microsoft.com/office/drawing/2014/main" id="{7FF6B391-4F1B-4CAC-ACF0-B7130B952140}"/>
              </a:ext>
            </a:extLst>
          </p:cNvPr>
          <p:cNvSpPr/>
          <p:nvPr/>
        </p:nvSpPr>
        <p:spPr>
          <a:xfrm>
            <a:off x="899592" y="1628800"/>
            <a:ext cx="777686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2015-2018</a:t>
            </a:r>
            <a:r>
              <a:rPr lang="zh-TW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年不同林型、年度、海拔高度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、調查旅次與區域對</a:t>
            </a:r>
            <a:r>
              <a:rPr lang="zh-TW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猴群相對密度的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影響</a:t>
            </a:r>
            <a:r>
              <a:rPr lang="zh-TW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性</a:t>
            </a:r>
            <a:endParaRPr lang="zh-TW" altLang="en-US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8652985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259632" y="116632"/>
            <a:ext cx="7498080" cy="1143000"/>
          </a:xfrm>
        </p:spPr>
        <p:txBody>
          <a:bodyPr/>
          <a:lstStyle/>
          <a:p>
            <a:r>
              <a:rPr lang="zh-TW" altLang="en-US" dirty="0">
                <a:solidFill>
                  <a:srgbClr val="404F2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研究目標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4853135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獼猴研究現況：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>
              <a:lnSpc>
                <a:spcPct val="110000"/>
              </a:lnSpc>
              <a:spcBef>
                <a:spcPts val="1200"/>
              </a:spcBef>
            </a:pPr>
            <a:r>
              <a:rPr lang="zh-TW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臺灣獼猴在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2019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年從第三級保育類野生動物中移除</a:t>
            </a:r>
            <a:r>
              <a:rPr lang="zh-TW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由於</a:t>
            </a:r>
            <a:r>
              <a:rPr lang="zh-TW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部分族群之棲地與人類活動利用區域高度重疊，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所</a:t>
            </a:r>
            <a:r>
              <a:rPr lang="zh-TW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衍生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</a:t>
            </a:r>
            <a:r>
              <a:rPr lang="zh-TW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人猴衝突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問題仍然不斷。</a:t>
            </a:r>
            <a:r>
              <a:rPr lang="zh-TW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若要有效經營管理獼猴資源與人猴衝突的問題，必須先掌握獼猴族群量與猴群的空間分布等資訊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>
              <a:lnSpc>
                <a:spcPct val="110000"/>
              </a:lnSpc>
              <a:spcBef>
                <a:spcPts val="1200"/>
              </a:spcBef>
            </a:pPr>
            <a:r>
              <a:rPr lang="zh-TW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最近一次針對臺灣全島大尺度的獼猴族群監測資料已逾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10</a:t>
            </a:r>
            <a:r>
              <a:rPr lang="zh-TW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年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(</a:t>
            </a:r>
            <a:r>
              <a:rPr lang="zh-TW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李等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2000)</a:t>
            </a:r>
            <a:r>
              <a:rPr lang="zh-TW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，為能掌握臺灣全島的獼猴族群變動趨勢與現況，實有必要推動可快速重複的調查方式。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>
              <a:lnSpc>
                <a:spcPct val="110000"/>
              </a:lnSpc>
              <a:spcBef>
                <a:spcPts val="1200"/>
              </a:spcBef>
            </a:pPr>
            <a:r>
              <a:rPr lang="zh-TW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此種大尺度、長期性的監測任務，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單</a:t>
            </a:r>
            <a:r>
              <a:rPr lang="zh-TW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靠政府或學術界的力量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難以完成</a:t>
            </a:r>
            <a:endParaRPr lang="en-US" altLang="zh-TW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lnSpc>
                <a:spcPts val="3120"/>
              </a:lnSpc>
              <a:buNone/>
            </a:pPr>
            <a:r>
              <a:rPr lang="zh-TW" altLang="en-US" sz="2600" b="1" dirty="0">
                <a:solidFill>
                  <a:schemeClr val="accent3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目標：</a:t>
            </a:r>
            <a:br>
              <a:rPr lang="en-US" altLang="zh-TW" sz="2600" b="1" dirty="0">
                <a:solidFill>
                  <a:schemeClr val="accent3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2600" b="1" dirty="0">
                <a:solidFill>
                  <a:schemeClr val="accent3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運用「公民科學」對臺灣本島的獼猴族群進行大尺度、長期性的監測，瞭解其現況及變化趨勢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8461" y="116632"/>
            <a:ext cx="4394853" cy="1597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6812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429" y="2057382"/>
            <a:ext cx="5945518" cy="3974121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solidFill>
                  <a:srgbClr val="404F2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不同林型的猴群相對密度</a:t>
            </a:r>
          </a:p>
        </p:txBody>
      </p:sp>
      <p:sp>
        <p:nvSpPr>
          <p:cNvPr id="7" name="文字方塊 6"/>
          <p:cNvSpPr txBox="1"/>
          <p:nvPr/>
        </p:nvSpPr>
        <p:spPr>
          <a:xfrm>
            <a:off x="6128947" y="2107490"/>
            <a:ext cx="2892616" cy="2635102"/>
          </a:xfrm>
          <a:prstGeom prst="rect">
            <a:avLst/>
          </a:prstGeom>
          <a:noFill/>
        </p:spPr>
        <p:txBody>
          <a:bodyPr wrap="square" lIns="94128" tIns="47064" rIns="94128" bIns="47064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不同林型間猴群相對密度有顯著差異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en-US" altLang="zh-TW" sz="1600" i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=0.014)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。其中猴群相對密度在混淆林與針葉林間差異顯著 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en-US" altLang="zh-TW" sz="1600" i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=0.021)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；混淆林與竹林差異顯著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en-US" altLang="zh-TW" sz="1600" i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=0.013)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；而在混淆林與闊葉林的差異達邊緣顯著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en-US" altLang="zh-TW" sz="1600" i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=0.091)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。</a:t>
            </a:r>
          </a:p>
        </p:txBody>
      </p:sp>
      <p:sp>
        <p:nvSpPr>
          <p:cNvPr id="14" name="文字方塊 13"/>
          <p:cNvSpPr txBox="1"/>
          <p:nvPr/>
        </p:nvSpPr>
        <p:spPr>
          <a:xfrm>
            <a:off x="1567575" y="3261197"/>
            <a:ext cx="9893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139/9399</a:t>
            </a:r>
          </a:p>
          <a:p>
            <a:pPr algn="ctr"/>
            <a:r>
              <a:rPr lang="zh-TW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群   樣點</a:t>
            </a:r>
          </a:p>
        </p:txBody>
      </p:sp>
      <p:sp>
        <p:nvSpPr>
          <p:cNvPr id="15" name="文字方塊 14"/>
          <p:cNvSpPr txBox="1"/>
          <p:nvPr/>
        </p:nvSpPr>
        <p:spPr>
          <a:xfrm>
            <a:off x="2733184" y="3454533"/>
            <a:ext cx="8851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12/1107</a:t>
            </a:r>
          </a:p>
          <a:p>
            <a:pPr algn="ctr"/>
            <a:r>
              <a:rPr lang="zh-TW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群 樣點</a:t>
            </a:r>
          </a:p>
        </p:txBody>
      </p:sp>
      <p:sp>
        <p:nvSpPr>
          <p:cNvPr id="16" name="文字方塊 15"/>
          <p:cNvSpPr txBox="1"/>
          <p:nvPr/>
        </p:nvSpPr>
        <p:spPr>
          <a:xfrm>
            <a:off x="5014554" y="2098687"/>
            <a:ext cx="7809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32/814</a:t>
            </a:r>
          </a:p>
          <a:p>
            <a:pPr algn="ctr"/>
            <a:r>
              <a:rPr lang="zh-TW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群 樣點</a:t>
            </a:r>
          </a:p>
        </p:txBody>
      </p:sp>
      <p:sp>
        <p:nvSpPr>
          <p:cNvPr id="3" name="矩形 2"/>
          <p:cNvSpPr/>
          <p:nvPr/>
        </p:nvSpPr>
        <p:spPr>
          <a:xfrm>
            <a:off x="1331640" y="1637943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kern="1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邏輯迴歸分析</a:t>
            </a:r>
            <a:endParaRPr lang="zh-TW" altLang="en-US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3952455" y="3748035"/>
            <a:ext cx="7809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9/1479</a:t>
            </a:r>
          </a:p>
          <a:p>
            <a:pPr algn="ctr"/>
            <a:r>
              <a:rPr lang="zh-TW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群 樣點</a:t>
            </a:r>
          </a:p>
        </p:txBody>
      </p:sp>
      <p:sp>
        <p:nvSpPr>
          <p:cNvPr id="12" name="矩形 11"/>
          <p:cNvSpPr/>
          <p:nvPr/>
        </p:nvSpPr>
        <p:spPr>
          <a:xfrm>
            <a:off x="2548" y="6081611"/>
            <a:ext cx="30572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註：誤差線為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95%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信賴區間。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222100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圖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84" y="1669433"/>
            <a:ext cx="6505584" cy="4473121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TW" dirty="0">
                <a:solidFill>
                  <a:srgbClr val="404F2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2015-2018</a:t>
            </a:r>
            <a:r>
              <a:rPr lang="zh-TW" altLang="en-US" dirty="0">
                <a:solidFill>
                  <a:srgbClr val="404F2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年猴群的相對密度</a:t>
            </a:r>
          </a:p>
        </p:txBody>
      </p:sp>
      <p:sp>
        <p:nvSpPr>
          <p:cNvPr id="14" name="矩形 13"/>
          <p:cNvSpPr/>
          <p:nvPr/>
        </p:nvSpPr>
        <p:spPr>
          <a:xfrm>
            <a:off x="6569968" y="2852936"/>
            <a:ext cx="2034480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dirty="0">
                <a:latin typeface="Calibri" pitchFamily="34" charset="0"/>
                <a:ea typeface="微軟正黑體" pitchFamily="34" charset="-120"/>
              </a:rPr>
              <a:t>年間猴群相對密度無顯著差異</a:t>
            </a:r>
            <a:r>
              <a:rPr lang="en-US" altLang="zh-TW" dirty="0">
                <a:latin typeface="Calibri" pitchFamily="34" charset="0"/>
                <a:ea typeface="微軟正黑體" pitchFamily="34" charset="-120"/>
              </a:rPr>
              <a:t>(</a:t>
            </a:r>
            <a:r>
              <a:rPr lang="en-US" altLang="zh-TW" i="1" dirty="0">
                <a:latin typeface="Calibri" pitchFamily="34" charset="0"/>
                <a:ea typeface="微軟正黑體" pitchFamily="34" charset="-120"/>
              </a:rPr>
              <a:t>p</a:t>
            </a:r>
            <a:r>
              <a:rPr lang="en-US" altLang="zh-TW" dirty="0">
                <a:latin typeface="Calibri" pitchFamily="34" charset="0"/>
                <a:ea typeface="微軟正黑體" pitchFamily="34" charset="-120"/>
              </a:rPr>
              <a:t>=0.660)</a:t>
            </a:r>
            <a:endParaRPr lang="zh-TW" altLang="en-US" dirty="0"/>
          </a:p>
        </p:txBody>
      </p:sp>
      <p:sp>
        <p:nvSpPr>
          <p:cNvPr id="10" name="文字方塊 9"/>
          <p:cNvSpPr txBox="1"/>
          <p:nvPr/>
        </p:nvSpPr>
        <p:spPr>
          <a:xfrm rot="20531211">
            <a:off x="5431050" y="4286040"/>
            <a:ext cx="1723549" cy="70788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zh-TW" altLang="en-US" sz="40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不顯著</a:t>
            </a:r>
          </a:p>
        </p:txBody>
      </p:sp>
      <p:sp>
        <p:nvSpPr>
          <p:cNvPr id="11" name="矩形 10"/>
          <p:cNvSpPr/>
          <p:nvPr/>
        </p:nvSpPr>
        <p:spPr>
          <a:xfrm>
            <a:off x="1331640" y="1148057"/>
            <a:ext cx="172354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000" kern="1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邏輯迴歸分析</a:t>
            </a:r>
            <a:endParaRPr lang="zh-TW" altLang="en-US" sz="2000" dirty="0"/>
          </a:p>
        </p:txBody>
      </p:sp>
      <p:sp>
        <p:nvSpPr>
          <p:cNvPr id="3" name="矩形 2"/>
          <p:cNvSpPr/>
          <p:nvPr/>
        </p:nvSpPr>
        <p:spPr>
          <a:xfrm>
            <a:off x="6084168" y="6021288"/>
            <a:ext cx="31259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註：誤差線為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95%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信賴區間。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456219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>
                <a:solidFill>
                  <a:srgbClr val="404F2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結論</a:t>
            </a:r>
          </a:p>
        </p:txBody>
      </p:sp>
      <p:sp>
        <p:nvSpPr>
          <p:cNvPr id="4" name="內容版面配置區 3"/>
          <p:cNvSpPr txBox="1">
            <a:spLocks noGrp="1"/>
          </p:cNvSpPr>
          <p:nvPr>
            <p:ph idx="1"/>
          </p:nvPr>
        </p:nvSpPr>
        <p:spPr>
          <a:xfrm>
            <a:off x="395536" y="1412776"/>
            <a:ext cx="8424936" cy="568463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spcAft>
                <a:spcPts val="1000"/>
              </a:spcAft>
              <a:buFont typeface="+mj-lt"/>
              <a:buAutoNum type="arabicPeriod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不同森林類型內猴群相對密度有差異，竹林內的猴群相對密度最低。</a:t>
            </a:r>
          </a:p>
          <a:p>
            <a:pPr marL="457200" indent="-457200">
              <a:lnSpc>
                <a:spcPct val="200000"/>
              </a:lnSpc>
              <a:spcAft>
                <a:spcPts val="1000"/>
              </a:spcAft>
              <a:buFont typeface="+mj-lt"/>
              <a:buAutoNum type="arabicPeriod"/>
            </a:pP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2015 -2018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年全臺的猴群密度變化無顯著趨勢。</a:t>
            </a:r>
          </a:p>
          <a:p>
            <a:pPr marL="457200" indent="-457200">
              <a:lnSpc>
                <a:spcPct val="200000"/>
              </a:lnSpc>
              <a:spcAft>
                <a:spcPts val="1000"/>
              </a:spcAft>
              <a:buFont typeface="+mj-lt"/>
              <a:buAutoNum type="arabicPeriod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本計畫擁有全島性的調查樣區，若能持續進行，預估此監測方式能夠提供臺灣獼猴的全島分布、海拔分布、相對數量，族群量推估及年間的族群變化趨勢等資訊。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  <a:spcAft>
                <a:spcPts val="1000"/>
              </a:spcAft>
            </a:pP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050766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與林務局合作獼猴調查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運用現有護管人員在其巡視的地區，依循前述標準化的方法進行臺灣獼猴的監測工作，以擴增調查的樣點數和資料。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今年目標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樣點設置完成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熟悉調查方法與流程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至少完成一次的調查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2988777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內容版面配置區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91914822"/>
              </p:ext>
            </p:extLst>
          </p:nvPr>
        </p:nvGraphicFramePr>
        <p:xfrm>
          <a:off x="251520" y="1916832"/>
          <a:ext cx="6458760" cy="4082372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922680">
                  <a:extLst>
                    <a:ext uri="{9D8B030D-6E8A-4147-A177-3AD203B41FA5}">
                      <a16:colId xmlns:a16="http://schemas.microsoft.com/office/drawing/2014/main" val="2608993569"/>
                    </a:ext>
                  </a:extLst>
                </a:gridCol>
                <a:gridCol w="922680">
                  <a:extLst>
                    <a:ext uri="{9D8B030D-6E8A-4147-A177-3AD203B41FA5}">
                      <a16:colId xmlns:a16="http://schemas.microsoft.com/office/drawing/2014/main" val="2994349880"/>
                    </a:ext>
                  </a:extLst>
                </a:gridCol>
                <a:gridCol w="845790">
                  <a:extLst>
                    <a:ext uri="{9D8B030D-6E8A-4147-A177-3AD203B41FA5}">
                      <a16:colId xmlns:a16="http://schemas.microsoft.com/office/drawing/2014/main" val="1260204529"/>
                    </a:ext>
                  </a:extLst>
                </a:gridCol>
                <a:gridCol w="837241">
                  <a:extLst>
                    <a:ext uri="{9D8B030D-6E8A-4147-A177-3AD203B41FA5}">
                      <a16:colId xmlns:a16="http://schemas.microsoft.com/office/drawing/2014/main" val="3825282487"/>
                    </a:ext>
                  </a:extLst>
                </a:gridCol>
                <a:gridCol w="648072">
                  <a:extLst>
                    <a:ext uri="{9D8B030D-6E8A-4147-A177-3AD203B41FA5}">
                      <a16:colId xmlns:a16="http://schemas.microsoft.com/office/drawing/2014/main" val="325293976"/>
                    </a:ext>
                  </a:extLst>
                </a:gridCol>
                <a:gridCol w="792088">
                  <a:extLst>
                    <a:ext uri="{9D8B030D-6E8A-4147-A177-3AD203B41FA5}">
                      <a16:colId xmlns:a16="http://schemas.microsoft.com/office/drawing/2014/main" val="3590254926"/>
                    </a:ext>
                  </a:extLst>
                </a:gridCol>
                <a:gridCol w="576064">
                  <a:extLst>
                    <a:ext uri="{9D8B030D-6E8A-4147-A177-3AD203B41FA5}">
                      <a16:colId xmlns:a16="http://schemas.microsoft.com/office/drawing/2014/main" val="228494967"/>
                    </a:ext>
                  </a:extLst>
                </a:gridCol>
                <a:gridCol w="914145">
                  <a:extLst>
                    <a:ext uri="{9D8B030D-6E8A-4147-A177-3AD203B41FA5}">
                      <a16:colId xmlns:a16="http://schemas.microsoft.com/office/drawing/2014/main" val="666576441"/>
                    </a:ext>
                  </a:extLst>
                </a:gridCol>
              </a:tblGrid>
              <a:tr h="739282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林管處</a:t>
                      </a:r>
                      <a:endParaRPr lang="zh-TW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設置樣點數</a:t>
                      </a:r>
                      <a:endParaRPr lang="zh-TW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闊葉林</a:t>
                      </a:r>
                      <a:endParaRPr lang="zh-TW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針葉林</a:t>
                      </a:r>
                      <a:endParaRPr lang="zh-TW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竹林</a:t>
                      </a:r>
                      <a:endParaRPr lang="zh-TW" altLang="en-US" sz="20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混淆林</a:t>
                      </a:r>
                      <a:endParaRPr lang="zh-TW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待成林地</a:t>
                      </a:r>
                      <a:endParaRPr lang="zh-TW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裸露地</a:t>
                      </a:r>
                      <a:endParaRPr lang="zh-TW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78513851"/>
                  </a:ext>
                </a:extLst>
              </a:tr>
              <a:tr h="412846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羅東</a:t>
                      </a:r>
                      <a:endParaRPr lang="zh-TW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274</a:t>
                      </a:r>
                      <a:endParaRPr lang="en-US" altLang="zh-TW" sz="20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204</a:t>
                      </a:r>
                      <a:endParaRPr lang="en-US" altLang="zh-TW" sz="20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38</a:t>
                      </a:r>
                      <a:endParaRPr lang="en-US" altLang="zh-TW" sz="20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8</a:t>
                      </a:r>
                      <a:endParaRPr lang="en-US" altLang="zh-TW" sz="20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</a:t>
                      </a:r>
                      <a:endParaRPr lang="en-US" altLang="zh-TW" sz="20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</a:t>
                      </a:r>
                      <a:endParaRPr lang="en-US" altLang="zh-TW" sz="20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  <a:endParaRPr lang="en-US" altLang="zh-TW" sz="20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82933883"/>
                  </a:ext>
                </a:extLst>
              </a:tr>
              <a:tr h="36292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新竹</a:t>
                      </a:r>
                      <a:endParaRPr lang="zh-TW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347</a:t>
                      </a:r>
                      <a:endParaRPr lang="en-US" altLang="zh-TW" sz="20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220</a:t>
                      </a:r>
                      <a:endParaRPr lang="en-US" altLang="zh-TW" sz="20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40</a:t>
                      </a:r>
                      <a:endParaRPr lang="en-US" altLang="zh-TW" sz="20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38</a:t>
                      </a:r>
                      <a:endParaRPr lang="en-US" altLang="zh-TW" sz="20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43</a:t>
                      </a:r>
                      <a:endParaRPr lang="en-US" altLang="zh-TW" sz="20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6</a:t>
                      </a:r>
                      <a:endParaRPr lang="en-US" altLang="zh-TW" sz="20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  <a:endParaRPr lang="en-US" altLang="zh-TW" sz="20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41226207"/>
                  </a:ext>
                </a:extLst>
              </a:tr>
              <a:tr h="36292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東勢</a:t>
                      </a:r>
                      <a:endParaRPr lang="zh-TW" altLang="en-US" sz="20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315</a:t>
                      </a:r>
                      <a:endParaRPr lang="en-US" altLang="zh-TW" sz="20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186</a:t>
                      </a:r>
                      <a:endParaRPr lang="en-US" altLang="zh-TW" sz="20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57</a:t>
                      </a:r>
                      <a:endParaRPr lang="en-US" altLang="zh-TW" sz="20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</a:t>
                      </a:r>
                      <a:endParaRPr lang="en-US" altLang="zh-TW" sz="20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53</a:t>
                      </a:r>
                      <a:endParaRPr lang="en-US" altLang="zh-TW" sz="20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11</a:t>
                      </a:r>
                      <a:endParaRPr lang="en-US" altLang="zh-TW" sz="20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</a:t>
                      </a:r>
                      <a:endParaRPr lang="en-US" altLang="zh-TW" sz="20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12952675"/>
                  </a:ext>
                </a:extLst>
              </a:tr>
              <a:tr h="36292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南投</a:t>
                      </a:r>
                      <a:endParaRPr lang="zh-TW" altLang="en-US" sz="20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290</a:t>
                      </a:r>
                      <a:endParaRPr lang="en-US" altLang="zh-TW" sz="20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174</a:t>
                      </a:r>
                      <a:endParaRPr lang="en-US" altLang="zh-TW" sz="20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27</a:t>
                      </a:r>
                      <a:endParaRPr lang="en-US" altLang="zh-TW" sz="20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23</a:t>
                      </a:r>
                      <a:endParaRPr lang="en-US" altLang="zh-TW" sz="20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58</a:t>
                      </a:r>
                      <a:endParaRPr lang="en-US" altLang="zh-TW" sz="20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8</a:t>
                      </a:r>
                      <a:endParaRPr lang="en-US" altLang="zh-TW" sz="20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  <a:endParaRPr lang="en-US" altLang="zh-TW" sz="20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58748787"/>
                  </a:ext>
                </a:extLst>
              </a:tr>
              <a:tr h="376362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嘉義</a:t>
                      </a:r>
                      <a:endParaRPr lang="zh-TW" altLang="en-US" sz="20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312</a:t>
                      </a:r>
                      <a:endParaRPr lang="en-US" altLang="zh-TW" sz="20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101</a:t>
                      </a:r>
                      <a:endParaRPr lang="en-US" altLang="zh-TW" sz="20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66</a:t>
                      </a:r>
                      <a:endParaRPr lang="en-US" altLang="zh-TW" sz="20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52</a:t>
                      </a:r>
                      <a:endParaRPr lang="en-US" altLang="zh-TW" sz="20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85</a:t>
                      </a:r>
                      <a:endParaRPr lang="en-US" altLang="zh-TW" sz="20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8</a:t>
                      </a:r>
                      <a:endParaRPr lang="en-US" altLang="zh-TW" sz="20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  <a:endParaRPr lang="en-US" altLang="zh-TW" sz="20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46614979"/>
                  </a:ext>
                </a:extLst>
              </a:tr>
              <a:tr h="36292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屏東</a:t>
                      </a:r>
                      <a:endParaRPr lang="zh-TW" altLang="en-US" sz="20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269</a:t>
                      </a:r>
                      <a:endParaRPr lang="en-US" altLang="zh-TW" sz="20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211</a:t>
                      </a:r>
                      <a:endParaRPr lang="en-US" altLang="zh-TW" sz="20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</a:t>
                      </a:r>
                      <a:endParaRPr lang="en-US" altLang="zh-TW" sz="20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32</a:t>
                      </a:r>
                      <a:endParaRPr lang="en-US" altLang="zh-TW" sz="20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</a:t>
                      </a:r>
                      <a:endParaRPr lang="en-US" altLang="zh-TW" sz="20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  <a:endParaRPr lang="en-US" altLang="zh-TW" sz="20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  <a:endParaRPr lang="en-US" altLang="zh-TW" sz="20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62113389"/>
                  </a:ext>
                </a:extLst>
              </a:tr>
              <a:tr h="36292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花蓮</a:t>
                      </a:r>
                      <a:endParaRPr lang="zh-TW" altLang="en-US" sz="20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280</a:t>
                      </a:r>
                      <a:endParaRPr lang="en-US" altLang="zh-TW" sz="20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229</a:t>
                      </a:r>
                      <a:endParaRPr lang="en-US" altLang="zh-TW" sz="20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13</a:t>
                      </a:r>
                      <a:endParaRPr lang="en-US" altLang="zh-TW" sz="20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</a:t>
                      </a:r>
                      <a:endParaRPr lang="en-US" altLang="zh-TW" sz="20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22</a:t>
                      </a:r>
                      <a:endParaRPr lang="en-US" altLang="zh-TW" sz="20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</a:t>
                      </a:r>
                      <a:endParaRPr lang="en-US" altLang="zh-TW" sz="20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  <a:endParaRPr lang="en-US" altLang="zh-TW" sz="20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84787254"/>
                  </a:ext>
                </a:extLst>
              </a:tr>
              <a:tr h="36292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台東</a:t>
                      </a:r>
                      <a:endParaRPr lang="zh-TW" altLang="en-US" sz="20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321</a:t>
                      </a:r>
                      <a:endParaRPr lang="en-US" altLang="zh-TW" sz="20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296</a:t>
                      </a:r>
                      <a:endParaRPr lang="en-US" altLang="zh-TW" sz="20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</a:t>
                      </a:r>
                      <a:endParaRPr lang="en-US" altLang="zh-TW" sz="20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12</a:t>
                      </a:r>
                      <a:endParaRPr lang="en-US" altLang="zh-TW" sz="20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8</a:t>
                      </a:r>
                      <a:endParaRPr lang="en-US" altLang="zh-TW" sz="20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  <a:endParaRPr lang="en-US" altLang="zh-TW" sz="20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  <a:endParaRPr lang="en-US" altLang="zh-TW" sz="20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85032997"/>
                  </a:ext>
                </a:extLst>
              </a:tr>
              <a:tr h="376362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總計</a:t>
                      </a:r>
                      <a:endParaRPr lang="zh-TW" altLang="en-US" sz="20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2408</a:t>
                      </a:r>
                      <a:endParaRPr lang="en-US" altLang="zh-TW" sz="20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1621</a:t>
                      </a:r>
                      <a:endParaRPr lang="en-US" altLang="zh-TW" sz="20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248</a:t>
                      </a:r>
                      <a:endParaRPr lang="en-US" altLang="zh-TW" sz="20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179</a:t>
                      </a:r>
                      <a:endParaRPr lang="en-US" altLang="zh-TW" sz="20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309</a:t>
                      </a:r>
                      <a:endParaRPr lang="en-US" altLang="zh-TW" sz="20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46</a:t>
                      </a:r>
                      <a:endParaRPr lang="en-US" altLang="zh-TW" sz="20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</a:t>
                      </a:r>
                      <a:endParaRPr lang="en-US" altLang="zh-TW" sz="20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72981749"/>
                  </a:ext>
                </a:extLst>
              </a:tr>
            </a:tbl>
          </a:graphicData>
        </a:graphic>
      </p:graphicFrame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8309" y="1052736"/>
            <a:ext cx="3350867" cy="5318349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793A77DD-E4CE-4895-9BCC-36E696D0CE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4718" y="5042808"/>
            <a:ext cx="1780431" cy="1138263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7EAAFFB5-7F23-4E2B-B18F-56C2E78055E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5289"/>
          <a:stretch/>
        </p:blipFill>
        <p:spPr>
          <a:xfrm>
            <a:off x="8044934" y="2420888"/>
            <a:ext cx="1121767" cy="2431907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樣點數量及林型分布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95453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>
            <a:extLst>
              <a:ext uri="{FF2B5EF4-FFF2-40B4-BE49-F238E27FC236}">
                <a16:creationId xmlns:a16="http://schemas.microsoft.com/office/drawing/2014/main" id="{1604911C-428D-42A0-9966-14AF4EEEAD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922"/>
          <a:stretch/>
        </p:blipFill>
        <p:spPr>
          <a:xfrm>
            <a:off x="5566486" y="952256"/>
            <a:ext cx="3361511" cy="5327834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獼猴調查統計表</a:t>
            </a:r>
            <a:endParaRPr lang="zh-TW" altLang="en-US" dirty="0"/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13483312"/>
              </p:ext>
            </p:extLst>
          </p:nvPr>
        </p:nvGraphicFramePr>
        <p:xfrm>
          <a:off x="251520" y="1887157"/>
          <a:ext cx="5616626" cy="4270223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576064">
                  <a:extLst>
                    <a:ext uri="{9D8B030D-6E8A-4147-A177-3AD203B41FA5}">
                      <a16:colId xmlns:a16="http://schemas.microsoft.com/office/drawing/2014/main" val="4184525473"/>
                    </a:ext>
                  </a:extLst>
                </a:gridCol>
                <a:gridCol w="970542">
                  <a:extLst>
                    <a:ext uri="{9D8B030D-6E8A-4147-A177-3AD203B41FA5}">
                      <a16:colId xmlns:a16="http://schemas.microsoft.com/office/drawing/2014/main" val="1560273922"/>
                    </a:ext>
                  </a:extLst>
                </a:gridCol>
                <a:gridCol w="814004">
                  <a:extLst>
                    <a:ext uri="{9D8B030D-6E8A-4147-A177-3AD203B41FA5}">
                      <a16:colId xmlns:a16="http://schemas.microsoft.com/office/drawing/2014/main" val="310043127"/>
                    </a:ext>
                  </a:extLst>
                </a:gridCol>
                <a:gridCol w="814004">
                  <a:extLst>
                    <a:ext uri="{9D8B030D-6E8A-4147-A177-3AD203B41FA5}">
                      <a16:colId xmlns:a16="http://schemas.microsoft.com/office/drawing/2014/main" val="2360941542"/>
                    </a:ext>
                  </a:extLst>
                </a:gridCol>
                <a:gridCol w="814004">
                  <a:extLst>
                    <a:ext uri="{9D8B030D-6E8A-4147-A177-3AD203B41FA5}">
                      <a16:colId xmlns:a16="http://schemas.microsoft.com/office/drawing/2014/main" val="753737789"/>
                    </a:ext>
                  </a:extLst>
                </a:gridCol>
                <a:gridCol w="814004">
                  <a:extLst>
                    <a:ext uri="{9D8B030D-6E8A-4147-A177-3AD203B41FA5}">
                      <a16:colId xmlns:a16="http://schemas.microsoft.com/office/drawing/2014/main" val="3900519330"/>
                    </a:ext>
                  </a:extLst>
                </a:gridCol>
                <a:gridCol w="814004">
                  <a:extLst>
                    <a:ext uri="{9D8B030D-6E8A-4147-A177-3AD203B41FA5}">
                      <a16:colId xmlns:a16="http://schemas.microsoft.com/office/drawing/2014/main" val="1535397553"/>
                    </a:ext>
                  </a:extLst>
                </a:gridCol>
              </a:tblGrid>
              <a:tr h="361778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zh-TW" altLang="en-US" sz="2000" u="none" strike="noStrike" kern="12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林管處</a:t>
                      </a:r>
                      <a:endParaRPr lang="zh-TW" altLang="en-US" sz="2000" u="none" strike="noStrike" kern="1200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zh-TW" altLang="en-US" sz="2000" u="none" strike="noStrike" kern="12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資料數</a:t>
                      </a:r>
                      <a:endParaRPr lang="zh-TW" altLang="en-US" sz="2000" u="none" strike="noStrike" kern="1200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zh-TW" altLang="en-US" sz="2000" u="none" strike="noStrike" kern="1200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zh-TW" altLang="en-US" sz="2000" u="none" strike="noStrike" kern="12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猴群</a:t>
                      </a:r>
                      <a:endParaRPr lang="zh-TW" altLang="en-US" sz="2000" u="none" strike="noStrike" kern="1200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zh-TW" altLang="en-US" sz="2000" u="none" strike="noStrike" kern="1200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zh-TW" altLang="en-US" sz="2000" u="none" strike="noStrike" kern="12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孤猴</a:t>
                      </a:r>
                      <a:endParaRPr lang="zh-TW" altLang="en-US" sz="2000" u="none" strike="noStrike" kern="1200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zh-TW" altLang="en-US" sz="2000" u="none" strike="noStrike" kern="1200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371297548"/>
                  </a:ext>
                </a:extLst>
              </a:tr>
              <a:tr h="652443">
                <a:tc vMerge="1">
                  <a:txBody>
                    <a:bodyPr/>
                    <a:lstStyle/>
                    <a:p>
                      <a:pPr algn="l" fontAlgn="ctr"/>
                      <a:endParaRPr lang="zh-TW" altLang="en-US" sz="2000" u="none" strike="noStrike" kern="1200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u="none" strike="noStrike" kern="12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第</a:t>
                      </a:r>
                      <a:r>
                        <a:rPr lang="en-US" altLang="zh-TW" sz="2000" u="none" strike="noStrike" kern="12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  <a:p>
                      <a:pPr algn="ctr" fontAlgn="ctr"/>
                      <a:r>
                        <a:rPr lang="zh-TW" altLang="en-US" sz="2000" u="none" strike="noStrike" kern="12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旅次</a:t>
                      </a:r>
                      <a:endParaRPr lang="zh-TW" altLang="en-US" sz="2000" u="none" strike="noStrike" kern="1200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u="none" strike="noStrike" kern="12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第</a:t>
                      </a:r>
                      <a:r>
                        <a:rPr lang="en-US" altLang="zh-TW" sz="2000" u="none" strike="noStrike" kern="12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  <a:p>
                      <a:pPr algn="ctr" fontAlgn="ctr"/>
                      <a:r>
                        <a:rPr lang="zh-TW" altLang="en-US" sz="2000" u="none" strike="noStrike" kern="12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旅次</a:t>
                      </a:r>
                      <a:endParaRPr lang="zh-TW" altLang="en-US" sz="2000" u="none" strike="noStrike" kern="1200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u="none" strike="noStrike" kern="12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第</a:t>
                      </a:r>
                      <a:r>
                        <a:rPr lang="en-US" altLang="zh-TW" sz="2000" u="none" strike="noStrike" kern="12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  <a:p>
                      <a:pPr algn="ctr" fontAlgn="ctr"/>
                      <a:r>
                        <a:rPr lang="zh-TW" altLang="en-US" sz="2000" u="none" strike="noStrike" kern="12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旅次</a:t>
                      </a:r>
                      <a:endParaRPr lang="zh-TW" altLang="en-US" sz="2000" u="none" strike="noStrike" kern="1200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u="none" strike="noStrike" kern="12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第</a:t>
                      </a:r>
                      <a:r>
                        <a:rPr lang="en-US" altLang="zh-TW" sz="2000" u="none" strike="noStrike" kern="12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  <a:p>
                      <a:pPr algn="ctr" fontAlgn="ctr"/>
                      <a:r>
                        <a:rPr lang="zh-TW" altLang="en-US" sz="2000" u="none" strike="noStrike" kern="12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旅次</a:t>
                      </a:r>
                      <a:endParaRPr lang="zh-TW" altLang="en-US" sz="2000" u="none" strike="noStrike" kern="1200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u="none" strike="noStrike" kern="12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第</a:t>
                      </a:r>
                      <a:r>
                        <a:rPr lang="en-US" altLang="zh-TW" sz="2000" u="none" strike="noStrike" kern="12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  <a:p>
                      <a:pPr algn="ctr" fontAlgn="ctr"/>
                      <a:r>
                        <a:rPr lang="zh-TW" altLang="en-US" sz="2000" u="none" strike="noStrike" kern="12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旅次</a:t>
                      </a:r>
                      <a:endParaRPr lang="zh-TW" altLang="en-US" sz="2000" u="none" strike="noStrike" kern="1200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u="none" strike="noStrike" kern="12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第</a:t>
                      </a:r>
                      <a:r>
                        <a:rPr lang="en-US" altLang="zh-TW" sz="2000" u="none" strike="noStrike" kern="12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  <a:p>
                      <a:pPr algn="ctr" fontAlgn="ctr"/>
                      <a:r>
                        <a:rPr lang="zh-TW" altLang="en-US" sz="2000" u="none" strike="noStrike" kern="12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旅次</a:t>
                      </a:r>
                      <a:endParaRPr lang="zh-TW" altLang="en-US" sz="2000" u="none" strike="noStrike" kern="1200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89308574"/>
                  </a:ext>
                </a:extLst>
              </a:tr>
              <a:tr h="361778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u="none" strike="noStrike" kern="12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羅東</a:t>
                      </a:r>
                      <a:endParaRPr lang="zh-TW" altLang="en-US" sz="2000" u="none" strike="noStrike" kern="120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 kern="12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275</a:t>
                      </a:r>
                      <a:endParaRPr lang="en-US" altLang="zh-TW" sz="2000" u="none" strike="noStrike" kern="1200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 kern="12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57</a:t>
                      </a:r>
                      <a:endParaRPr lang="en-US" altLang="zh-TW" sz="2000" u="none" strike="noStrike" kern="1200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 kern="12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6</a:t>
                      </a:r>
                      <a:endParaRPr lang="en-US" altLang="zh-TW" sz="2000" u="none" strike="noStrike" kern="1200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 kern="12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  <a:endParaRPr lang="en-US" altLang="zh-TW" sz="2000" u="none" strike="noStrike" kern="1200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 kern="12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  <a:endParaRPr lang="en-US" altLang="zh-TW" sz="2000" u="none" strike="noStrike" kern="120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 kern="12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  <a:endParaRPr lang="en-US" altLang="zh-TW" sz="2000" u="none" strike="noStrike" kern="120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98228162"/>
                  </a:ext>
                </a:extLst>
              </a:tr>
              <a:tr h="361778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u="none" strike="noStrike" kern="12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新竹</a:t>
                      </a:r>
                      <a:endParaRPr lang="zh-TW" altLang="en-US" sz="2000" u="none" strike="noStrike" kern="120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 kern="12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343</a:t>
                      </a:r>
                      <a:endParaRPr lang="en-US" altLang="zh-TW" sz="2000" u="none" strike="noStrike" kern="1200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 kern="12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89</a:t>
                      </a:r>
                      <a:endParaRPr lang="en-US" altLang="zh-TW" sz="2000" u="none" strike="noStrike" kern="1200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 kern="12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6</a:t>
                      </a:r>
                      <a:endParaRPr lang="en-US" altLang="zh-TW" sz="2000" u="none" strike="noStrike" kern="120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 kern="12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  <a:endParaRPr lang="en-US" altLang="zh-TW" sz="2000" u="none" strike="noStrike" kern="1200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 kern="12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  <a:endParaRPr lang="en-US" altLang="zh-TW" sz="2000" u="none" strike="noStrike" kern="120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 kern="12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  <a:endParaRPr lang="en-US" altLang="zh-TW" sz="2000" u="none" strike="noStrike" kern="120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78634254"/>
                  </a:ext>
                </a:extLst>
              </a:tr>
              <a:tr h="361778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u="none" strike="noStrike" kern="12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東勢</a:t>
                      </a:r>
                      <a:endParaRPr lang="zh-TW" altLang="en-US" sz="2000" u="none" strike="noStrike" kern="120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 kern="12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318</a:t>
                      </a:r>
                      <a:endParaRPr lang="en-US" altLang="zh-TW" sz="2000" u="none" strike="noStrike" kern="120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 kern="12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148</a:t>
                      </a:r>
                      <a:endParaRPr lang="en-US" altLang="zh-TW" sz="2000" u="none" strike="noStrike" kern="1200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 kern="12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</a:t>
                      </a:r>
                      <a:endParaRPr lang="en-US" altLang="zh-TW" sz="2000" u="none" strike="noStrike" kern="1200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 kern="12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</a:t>
                      </a:r>
                      <a:endParaRPr lang="en-US" altLang="zh-TW" sz="2000" u="none" strike="noStrike" kern="120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 kern="12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</a:t>
                      </a:r>
                      <a:endParaRPr lang="en-US" altLang="zh-TW" sz="2000" u="none" strike="noStrike" kern="1200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 kern="12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  <a:endParaRPr lang="en-US" altLang="zh-TW" sz="2000" u="none" strike="noStrike" kern="120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97970475"/>
                  </a:ext>
                </a:extLst>
              </a:tr>
              <a:tr h="361778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u="none" strike="noStrike" kern="12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南投</a:t>
                      </a:r>
                      <a:endParaRPr lang="zh-TW" altLang="en-US" sz="2000" u="none" strike="noStrike" kern="120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 kern="12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320</a:t>
                      </a:r>
                      <a:endParaRPr lang="en-US" altLang="zh-TW" sz="2000" u="none" strike="noStrike" kern="120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 kern="12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97</a:t>
                      </a:r>
                      <a:endParaRPr lang="en-US" altLang="zh-TW" sz="2000" u="none" strike="noStrike" kern="1200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 kern="12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14</a:t>
                      </a:r>
                      <a:endParaRPr lang="en-US" altLang="zh-TW" sz="2000" u="none" strike="noStrike" kern="1200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 kern="12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</a:t>
                      </a:r>
                      <a:endParaRPr lang="en-US" altLang="zh-TW" sz="2000" u="none" strike="noStrike" kern="1200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 kern="12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6</a:t>
                      </a:r>
                      <a:endParaRPr lang="en-US" altLang="zh-TW" sz="2000" u="none" strike="noStrike" kern="1200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 kern="12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  <a:endParaRPr lang="en-US" altLang="zh-TW" sz="2000" u="none" strike="noStrike" kern="1200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71640797"/>
                  </a:ext>
                </a:extLst>
              </a:tr>
              <a:tr h="361778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u="none" strike="noStrike" kern="12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嘉義</a:t>
                      </a:r>
                      <a:endParaRPr lang="zh-TW" altLang="en-US" sz="2000" u="none" strike="noStrike" kern="120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 kern="12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311</a:t>
                      </a:r>
                      <a:endParaRPr lang="en-US" altLang="zh-TW" sz="2000" u="none" strike="noStrike" kern="120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 kern="12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305</a:t>
                      </a:r>
                      <a:endParaRPr lang="en-US" altLang="zh-TW" sz="2000" u="none" strike="noStrike" kern="120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 kern="12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</a:t>
                      </a:r>
                      <a:endParaRPr lang="en-US" altLang="zh-TW" sz="2000" u="none" strike="noStrike" kern="1200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 kern="12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26</a:t>
                      </a:r>
                      <a:endParaRPr lang="en-US" altLang="zh-TW" sz="2000" u="none" strike="noStrike" kern="1200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 kern="12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8</a:t>
                      </a:r>
                      <a:endParaRPr lang="en-US" altLang="zh-TW" sz="2000" u="none" strike="noStrike" kern="120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 kern="12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  <a:endParaRPr lang="en-US" altLang="zh-TW" sz="2000" u="none" strike="noStrike" kern="1200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36099925"/>
                  </a:ext>
                </a:extLst>
              </a:tr>
              <a:tr h="361778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u="none" strike="noStrike" kern="12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屏東</a:t>
                      </a:r>
                      <a:endParaRPr lang="zh-TW" altLang="en-US" sz="2000" u="none" strike="noStrike" kern="120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 kern="12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290</a:t>
                      </a:r>
                      <a:endParaRPr lang="en-US" altLang="zh-TW" sz="2000" u="none" strike="noStrike" kern="120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 kern="12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91</a:t>
                      </a:r>
                      <a:endParaRPr lang="en-US" altLang="zh-TW" sz="2000" u="none" strike="noStrike" kern="120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 kern="12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30</a:t>
                      </a:r>
                      <a:endParaRPr lang="en-US" altLang="zh-TW" sz="2000" u="none" strike="noStrike" kern="1200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 kern="12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14</a:t>
                      </a:r>
                      <a:endParaRPr lang="en-US" altLang="zh-TW" sz="2000" u="none" strike="noStrike" kern="1200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 kern="12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</a:t>
                      </a:r>
                      <a:endParaRPr lang="en-US" altLang="zh-TW" sz="2000" u="none" strike="noStrike" kern="1200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 kern="12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6</a:t>
                      </a:r>
                      <a:endParaRPr lang="en-US" altLang="zh-TW" sz="2000" u="none" strike="noStrike" kern="1200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27218501"/>
                  </a:ext>
                </a:extLst>
              </a:tr>
              <a:tr h="361778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u="none" strike="noStrike" kern="12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花蓮</a:t>
                      </a:r>
                      <a:endParaRPr lang="zh-TW" altLang="en-US" sz="2000" u="none" strike="noStrike" kern="120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 kern="12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313</a:t>
                      </a:r>
                      <a:endParaRPr lang="en-US" altLang="zh-TW" sz="2000" u="none" strike="noStrike" kern="120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 kern="12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46</a:t>
                      </a:r>
                      <a:endParaRPr lang="en-US" altLang="zh-TW" sz="2000" u="none" strike="noStrike" kern="1200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 kern="12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34</a:t>
                      </a:r>
                      <a:endParaRPr lang="en-US" altLang="zh-TW" sz="2000" u="none" strike="noStrike" kern="120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 kern="12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9</a:t>
                      </a:r>
                      <a:endParaRPr lang="en-US" altLang="zh-TW" sz="2000" u="none" strike="noStrike" kern="1200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 kern="12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</a:t>
                      </a:r>
                      <a:endParaRPr lang="en-US" altLang="zh-TW" sz="2000" u="none" strike="noStrike" kern="1200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 kern="12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</a:t>
                      </a:r>
                      <a:endParaRPr lang="en-US" altLang="zh-TW" sz="2000" u="none" strike="noStrike" kern="1200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02429926"/>
                  </a:ext>
                </a:extLst>
              </a:tr>
              <a:tr h="361778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u="none" strike="noStrike" kern="12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台東</a:t>
                      </a:r>
                      <a:endParaRPr lang="zh-TW" altLang="en-US" sz="2000" u="none" strike="noStrike" kern="120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 kern="12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113</a:t>
                      </a:r>
                      <a:endParaRPr lang="en-US" altLang="zh-TW" sz="2000" u="none" strike="noStrike" kern="120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 kern="12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15</a:t>
                      </a:r>
                      <a:endParaRPr lang="en-US" altLang="zh-TW" sz="2000" u="none" strike="noStrike" kern="120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 kern="12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45</a:t>
                      </a:r>
                      <a:endParaRPr lang="en-US" altLang="zh-TW" sz="2000" u="none" strike="noStrike" kern="120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 kern="12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7</a:t>
                      </a:r>
                      <a:endParaRPr lang="en-US" altLang="zh-TW" sz="2000" u="none" strike="noStrike" kern="1200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 kern="12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</a:t>
                      </a:r>
                      <a:endParaRPr lang="en-US" altLang="zh-TW" sz="2000" u="none" strike="noStrike" kern="1200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 kern="12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8</a:t>
                      </a:r>
                      <a:endParaRPr lang="en-US" altLang="zh-TW" sz="2000" u="none" strike="noStrike" kern="1200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49430289"/>
                  </a:ext>
                </a:extLst>
              </a:tr>
              <a:tr h="361778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u="none" strike="noStrike" kern="12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總計</a:t>
                      </a:r>
                      <a:endParaRPr lang="zh-TW" altLang="en-US" sz="2000" u="none" strike="noStrike" kern="1200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kern="12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2283</a:t>
                      </a:r>
                      <a:endParaRPr lang="en-US" sz="2000" u="none" strike="noStrike" kern="1200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kern="12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848</a:t>
                      </a:r>
                      <a:endParaRPr lang="en-US" sz="2000" u="none" strike="noStrike" kern="1200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kern="12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165</a:t>
                      </a:r>
                      <a:endParaRPr lang="en-US" sz="2000" u="none" strike="noStrike" kern="1200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kern="12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65</a:t>
                      </a:r>
                      <a:endParaRPr lang="en-US" sz="2000" u="none" strike="noStrike" kern="1200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kern="12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44</a:t>
                      </a:r>
                      <a:endParaRPr lang="en-US" sz="2000" u="none" strike="noStrike" kern="1200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kern="12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24</a:t>
                      </a:r>
                      <a:endParaRPr lang="en-US" sz="2000" u="none" strike="noStrike" kern="1200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96279718"/>
                  </a:ext>
                </a:extLst>
              </a:tr>
            </a:tbl>
          </a:graphicData>
        </a:graphic>
      </p:graphicFrame>
      <p:pic>
        <p:nvPicPr>
          <p:cNvPr id="8" name="圖片 7">
            <a:extLst>
              <a:ext uri="{FF2B5EF4-FFF2-40B4-BE49-F238E27FC236}">
                <a16:creationId xmlns:a16="http://schemas.microsoft.com/office/drawing/2014/main" id="{8331A3A3-D3BF-41B1-AFF7-B14EC2DDE6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3446" y="5001805"/>
            <a:ext cx="1780431" cy="1138263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94E4378E-687D-4292-A7C6-DF93C53B9C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4368" y="3914563"/>
            <a:ext cx="1340089" cy="1087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881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問題或困難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259632"/>
            <a:ext cx="8229600" cy="5112568"/>
          </a:xfrm>
        </p:spPr>
        <p:txBody>
          <a:bodyPr>
            <a:normAutofit lnSpcReduction="10000"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樣點修正的速度慢，且往來多次，容易有疏漏。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解決方案：在調查季前，由林務局發文公布確定的樣點座標。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獼猴調查資料回傳的速度慢，而且被動。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解決方案：由林務局發文統一規定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7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月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31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日回傳調查資料。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調查時，人員未依循規定的方法調查；回傳的查資料未依規定的格式回傳，也不一定齊全。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解決方案：加強宣導，並且利用林務局的獎金核發標準作為遵守調查方法的誘因。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與林管處的聯絡上，需經過層層轉達，效率較差。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解決方案：請林務局提供林管處及工作站承辦人員的連絡資訊，以便直接溝通。</a:t>
            </a:r>
          </a:p>
        </p:txBody>
      </p:sp>
    </p:spTree>
    <p:extLst>
      <p:ext uri="{BB962C8B-B14F-4D97-AF65-F5344CB8AC3E}">
        <p14:creationId xmlns:p14="http://schemas.microsoft.com/office/powerpoint/2010/main" val="10153077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圖片 14">
            <a:extLst>
              <a:ext uri="{FF2B5EF4-FFF2-40B4-BE49-F238E27FC236}">
                <a16:creationId xmlns:a16="http://schemas.microsoft.com/office/drawing/2014/main" id="{B936E125-F807-4B62-B97C-FAD5A26401E4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46008" y="908720"/>
            <a:ext cx="5704208" cy="5598919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619672" y="157718"/>
            <a:ext cx="7689923" cy="1143000"/>
          </a:xfrm>
        </p:spPr>
        <p:txBody>
          <a:bodyPr>
            <a:normAutofit/>
          </a:bodyPr>
          <a:lstStyle/>
          <a:p>
            <a:r>
              <a:rPr lang="en-US" altLang="zh-TW" dirty="0">
                <a:latin typeface="Cooper Black" panose="0208090404030B020404" pitchFamily="18" charset="0"/>
                <a:ea typeface="微軟正黑體" panose="020B0604030504040204" pitchFamily="34" charset="-120"/>
              </a:rPr>
              <a:t>BBS</a:t>
            </a:r>
            <a:r>
              <a:rPr lang="zh-TW" altLang="en-US" dirty="0">
                <a:latin typeface="Cooper Black" panose="0208090404030B020404" pitchFamily="18" charset="0"/>
                <a:ea typeface="微軟正黑體" panose="020B0604030504040204" pitchFamily="34" charset="-120"/>
              </a:rPr>
              <a:t> </a:t>
            </a:r>
            <a:r>
              <a:rPr lang="en-US" altLang="zh-TW" dirty="0">
                <a:latin typeface="Cooper Black" panose="0208090404030B020404" pitchFamily="18" charset="0"/>
                <a:ea typeface="微軟正黑體" panose="020B0604030504040204" pitchFamily="34" charset="-120"/>
              </a:rPr>
              <a:t>Taiwan </a:t>
            </a:r>
            <a:r>
              <a:rPr lang="en-US" altLang="zh-TW" sz="4000" dirty="0">
                <a:latin typeface="Walbaum Display SemiBold" panose="02070703090703020303" pitchFamily="18" charset="0"/>
                <a:ea typeface="微軟正黑體" panose="020B0604030504040204" pitchFamily="34" charset="-120"/>
              </a:rPr>
              <a:t>X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林務局</a:t>
            </a: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6176" y="5124024"/>
            <a:ext cx="761805" cy="752475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6622014" y="5315595"/>
            <a:ext cx="1300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BBS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樣點</a:t>
            </a: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4"/>
          <a:srcRect l="24404" t="32498" r="24051" b="23992"/>
          <a:stretch/>
        </p:blipFill>
        <p:spPr>
          <a:xfrm>
            <a:off x="6241805" y="5744907"/>
            <a:ext cx="617054" cy="576064"/>
          </a:xfrm>
          <a:prstGeom prst="rect">
            <a:avLst/>
          </a:prstGeom>
        </p:spPr>
      </p:pic>
      <p:sp>
        <p:nvSpPr>
          <p:cNvPr id="10" name="文字方塊 9"/>
          <p:cNvSpPr txBox="1"/>
          <p:nvPr/>
        </p:nvSpPr>
        <p:spPr>
          <a:xfrm>
            <a:off x="6622014" y="5788831"/>
            <a:ext cx="1958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林務局獼猴樣點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977A22F9-FD64-425F-87BA-52BC9E998112}"/>
              </a:ext>
            </a:extLst>
          </p:cNvPr>
          <p:cNvSpPr/>
          <p:nvPr/>
        </p:nvSpPr>
        <p:spPr>
          <a:xfrm>
            <a:off x="257836" y="2910608"/>
            <a:ext cx="3974165" cy="193899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algn="ctr"/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BBS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：每年近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3000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個樣點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+</a:t>
            </a:r>
          </a:p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林務局：每年約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2400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個樣點</a:t>
            </a:r>
            <a:endParaRPr lang="zh-TW" altLang="en-US" sz="2400" dirty="0"/>
          </a:p>
          <a:p>
            <a:pPr algn="ctr"/>
            <a:r>
              <a:rPr lang="en-US" altLang="zh-TW" sz="2400" dirty="0"/>
              <a:t>||</a:t>
            </a:r>
          </a:p>
          <a:p>
            <a:pPr algn="ctr"/>
            <a:r>
              <a:rPr lang="zh-TW" altLang="en-US" sz="2400" dirty="0"/>
              <a:t>全臺約</a:t>
            </a:r>
            <a:r>
              <a:rPr lang="en-US" altLang="zh-TW" sz="2400" dirty="0"/>
              <a:t>5400</a:t>
            </a:r>
            <a:r>
              <a:rPr lang="zh-TW" altLang="en-US" sz="2400" dirty="0"/>
              <a:t>個樣點</a:t>
            </a:r>
          </a:p>
        </p:txBody>
      </p:sp>
    </p:spTree>
    <p:extLst>
      <p:ext uri="{BB962C8B-B14F-4D97-AF65-F5344CB8AC3E}">
        <p14:creationId xmlns:p14="http://schemas.microsoft.com/office/powerpoint/2010/main" val="22082649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>
                <a:solidFill>
                  <a:srgbClr val="404F2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致謝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95536" y="1700808"/>
            <a:ext cx="8229600" cy="4182683"/>
          </a:xfrm>
          <a:noFill/>
          <a:ln>
            <a:noFill/>
          </a:ln>
        </p:spPr>
        <p:txBody>
          <a:bodyPr vert="horz" wrap="square" lIns="91440" tIns="45720" rIns="91440" bIns="45720" rtlCol="0">
            <a:spAutoFit/>
          </a:bodyPr>
          <a:lstStyle/>
          <a:p>
            <a:pPr>
              <a:lnSpc>
                <a:spcPct val="200000"/>
              </a:lnSpc>
              <a:spcAft>
                <a:spcPts val="1000"/>
              </a:spcAft>
            </a:pP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所有的調查者</a:t>
            </a:r>
            <a:endParaRPr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200000"/>
              </a:lnSpc>
              <a:spcAft>
                <a:spcPts val="1000"/>
              </a:spcAft>
            </a:pP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各地鳥會與民間團體的推廣聯絡人員</a:t>
            </a:r>
            <a:endParaRPr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200000"/>
              </a:lnSpc>
              <a:spcAft>
                <a:spcPts val="1000"/>
              </a:spcAft>
            </a:pP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協助調查的各地方政府單位</a:t>
            </a:r>
            <a:endParaRPr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200000"/>
              </a:lnSpc>
              <a:spcAft>
                <a:spcPts val="1000"/>
              </a:spcAft>
            </a:pP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感謝林務局提供第四次森林資源調查的圖層資料</a:t>
            </a:r>
          </a:p>
        </p:txBody>
      </p:sp>
    </p:spTree>
    <p:extLst>
      <p:ext uri="{BB962C8B-B14F-4D97-AF65-F5344CB8AC3E}">
        <p14:creationId xmlns:p14="http://schemas.microsoft.com/office/powerpoint/2010/main" val="4338477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323528" y="1700808"/>
            <a:ext cx="8496944" cy="1470025"/>
          </a:xfrm>
        </p:spPr>
        <p:txBody>
          <a:bodyPr>
            <a:normAutofit/>
          </a:bodyPr>
          <a:lstStyle/>
          <a:p>
            <a:r>
              <a:rPr lang="en-US" altLang="zh-TW" sz="5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Thank you!</a:t>
            </a:r>
            <a:endParaRPr lang="zh-TW" altLang="en-US" sz="54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" name="Picture 2" descr="「台灣獼猴」的圖片搜尋結果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814" b="89920" l="0" r="90000">
                        <a14:foregroundMark x1="9375" y1="61008" x2="9500" y2="51724"/>
                        <a14:foregroundMark x1="35500" y1="55438" x2="34125" y2="38196"/>
                        <a14:foregroundMark x1="2875" y1="79576" x2="2875" y2="79576"/>
                        <a14:foregroundMark x1="35000" y1="68170" x2="62500" y2="49337"/>
                        <a14:foregroundMark x1="33500" y1="67109" x2="17375" y2="70822"/>
                        <a14:foregroundMark x1="17000" y1="74536" x2="3125" y2="76658"/>
                        <a14:foregroundMark x1="4875" y1="78515" x2="8500" y2="68966"/>
                        <a14:foregroundMark x1="7500" y1="78515" x2="16500" y2="71883"/>
                        <a14:foregroundMark x1="11500" y1="78780" x2="32750" y2="74801"/>
                        <a14:foregroundMark x1="3875" y1="83820" x2="18625" y2="82228"/>
                        <a14:foregroundMark x1="6250" y1="77454" x2="9375" y2="73210"/>
                        <a14:foregroundMark x1="13375" y1="78249" x2="21875" y2="72679"/>
                        <a14:foregroundMark x1="20125" y1="77984" x2="23750" y2="74536"/>
                        <a14:foregroundMark x1="9125" y1="78249" x2="11250" y2="72149"/>
                        <a14:foregroundMark x1="7250" y1="79841" x2="6500" y2="72944"/>
                        <a14:foregroundMark x1="8750" y1="78780" x2="15625" y2="72944"/>
                        <a14:foregroundMark x1="13625" y1="77188" x2="18625" y2="71353"/>
                        <a14:backgroundMark x1="4750" y1="76127" x2="32875" y2="75862"/>
                        <a14:backgroundMark x1="42000" y1="50398" x2="42000" y2="50398"/>
                        <a14:backgroundMark x1="42000" y1="52785" x2="42000" y2="52785"/>
                        <a14:backgroundMark x1="41875" y1="55172" x2="41875" y2="55172"/>
                        <a14:backgroundMark x1="78500" y1="24403" x2="78500" y2="24403"/>
                        <a14:backgroundMark x1="79375" y1="27586" x2="79375" y2="27586"/>
                        <a14:backgroundMark x1="79250" y1="44828" x2="79250" y2="44828"/>
                        <a14:backgroundMark x1="79875" y1="29443" x2="79875" y2="29443"/>
                        <a14:backgroundMark x1="41250" y1="56233" x2="41250" y2="56233"/>
                        <a14:backgroundMark x1="58250" y1="65252" x2="58250" y2="65252"/>
                        <a14:backgroundMark x1="59000" y1="63926" x2="59000" y2="63926"/>
                        <a14:backgroundMark x1="57750" y1="64721" x2="57750" y2="64721"/>
                      </a14:backgroundRemoval>
                    </a14:imgEffect>
                    <a14:imgEffect>
                      <a14:artisticCutout trans="30000" numberOfShades="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30453"/>
          <a:stretch/>
        </p:blipFill>
        <p:spPr bwMode="auto">
          <a:xfrm rot="179580">
            <a:off x="2398506" y="4630241"/>
            <a:ext cx="7461493" cy="2445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98592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5144" cy="6858000"/>
          </a:xfrm>
        </p:spPr>
      </p:pic>
      <p:sp>
        <p:nvSpPr>
          <p:cNvPr id="8" name="橢圓形圖說文字 7"/>
          <p:cNvSpPr/>
          <p:nvPr/>
        </p:nvSpPr>
        <p:spPr>
          <a:xfrm rot="199579">
            <a:off x="4357604" y="2790603"/>
            <a:ext cx="2592100" cy="1440013"/>
          </a:xfrm>
          <a:prstGeom prst="wedgeEllipseCallout">
            <a:avLst>
              <a:gd name="adj1" fmla="val 49814"/>
              <a:gd name="adj2" fmla="val 54877"/>
            </a:avLst>
          </a:prstGeom>
          <a:ln w="19050"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>
            <a:prstTxWarp prst="textPlain">
              <a:avLst/>
            </a:prstTxWarp>
          </a:bodyPr>
          <a:lstStyle/>
          <a:p>
            <a:pPr algn="ctr"/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2019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年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林務局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加入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獼猴監測</a:t>
            </a:r>
          </a:p>
        </p:txBody>
      </p:sp>
      <p:sp>
        <p:nvSpPr>
          <p:cNvPr id="9" name="爆炸 1 8"/>
          <p:cNvSpPr/>
          <p:nvPr/>
        </p:nvSpPr>
        <p:spPr>
          <a:xfrm rot="20476012">
            <a:off x="3996508" y="2651265"/>
            <a:ext cx="1152128" cy="739850"/>
          </a:xfrm>
          <a:prstGeom prst="irregularSeal1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號外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747807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89" name="Rectangle 2"/>
          <p:cNvSpPr>
            <a:spLocks noGrp="1" noChangeArrowheads="1"/>
          </p:cNvSpPr>
          <p:nvPr>
            <p:ph type="title"/>
          </p:nvPr>
        </p:nvSpPr>
        <p:spPr>
          <a:xfrm>
            <a:off x="1503680" y="260648"/>
            <a:ext cx="7818438" cy="8683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>
                <a:solidFill>
                  <a:srgbClr val="404F2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執行方式</a:t>
            </a:r>
          </a:p>
        </p:txBody>
      </p:sp>
      <p:pic>
        <p:nvPicPr>
          <p:cNvPr id="114691" name="Picture 7" descr="https://57e52e42-a-e25720ca-s-sites.googlegroups.com/a/birds-tesri.twbbs.org/bbs-taiwan/method-1/preparation/%E8%AA%BF%E6%9F%A5%E6%9C%88%E4%BB%BDv.s.%E6%B5%B7%E6%8B%94.png?attachauth=ANoY7cobE_WQqrvA4iEg7nERBRQSri86xUmCtQwrPeVNwO9ZY64wQ7boW67ubqVaYRYxOt1nEkjBJ9trCAgs455bR9XGUmTsXgvEB9Z_bn3ebhrhkbshz5-STddGWkqr4bp890Xj5ygUg1yJXc_g67yByNx4Qo6goF9c2eYah2ck3cIhjaWXpdUWvlTdDex-g8RW8LKU3mrjYioW7KDZ5HVGPk_u4t-a3iy6iE78ruRGgFOGJDXam6DVxiiu2_QKysKXC7LpckgT7okgS1A0jhuT1w9VKcWA4cNWgZMJTMocBiPUzIjKr5q_FJMBLTjfTTmJgHPTsPtY&amp;attredirects=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886" y="1484785"/>
            <a:ext cx="5076576" cy="2736303"/>
          </a:xfrm>
          <a:prstGeom prst="rect">
            <a:avLst/>
          </a:prstGeom>
          <a:noFill/>
          <a:ln w="9525">
            <a:solidFill>
              <a:srgbClr val="C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107504" y="4432846"/>
            <a:ext cx="5045888" cy="18004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TW" altLang="en-US" sz="2000" kern="1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邀請志工在進行鳥類調查的同時，將每個樣點發現的獼猴記錄下來。紀錄內容區分為猴群與孤猴。</a:t>
            </a:r>
            <a:endParaRPr lang="en-US" altLang="zh-TW" sz="2000" kern="100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endParaRPr lang="zh-TW" altLang="en-US" sz="700" kern="100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endParaRPr lang="zh-TW" altLang="en-US" sz="700" kern="100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412899" y="1485321"/>
            <a:ext cx="3651621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 startAt="2"/>
            </a:pPr>
            <a:r>
              <a:rPr lang="zh-TW" altLang="en-US" sz="2000" kern="1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調查期間為每年</a:t>
            </a:r>
            <a:r>
              <a:rPr lang="en-US" altLang="zh-TW" sz="2000" kern="1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3 -</a:t>
            </a:r>
            <a:r>
              <a:rPr lang="zh-TW" altLang="en-US" sz="2000" kern="1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  <a:r>
              <a:rPr lang="en-US" altLang="zh-TW" sz="2000" kern="1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6</a:t>
            </a:r>
            <a:r>
              <a:rPr lang="zh-TW" altLang="en-US" sz="2000" kern="1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月，一年調查</a:t>
            </a:r>
            <a:r>
              <a:rPr lang="en-US" altLang="zh-TW" sz="2000" kern="1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2</a:t>
            </a:r>
            <a:r>
              <a:rPr lang="zh-TW" altLang="en-US" sz="2000" kern="1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次，</a:t>
            </a:r>
            <a:r>
              <a:rPr lang="zh-TW" altLang="zh-TW" sz="2000" kern="1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兩次相隔</a:t>
            </a:r>
            <a:r>
              <a:rPr lang="zh-TW" altLang="en-US" sz="2000" kern="1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至少</a:t>
            </a:r>
            <a:r>
              <a:rPr lang="en-US" altLang="zh-TW" sz="2000" kern="1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2</a:t>
            </a:r>
            <a:r>
              <a:rPr lang="zh-TW" altLang="zh-TW" sz="2000" kern="1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星期</a:t>
            </a:r>
            <a:r>
              <a:rPr lang="zh-TW" altLang="en-US" sz="2000" kern="1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。</a:t>
            </a:r>
            <a:endParaRPr lang="en-US" altLang="zh-TW" sz="2000" kern="100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 startAt="2"/>
            </a:pPr>
            <a:endParaRPr lang="zh-TW" altLang="en-US" sz="600" kern="100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 startAt="2"/>
            </a:pPr>
            <a:r>
              <a:rPr lang="zh-TW" altLang="en-US" sz="2000" kern="1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志工將調查資料回傳至本中心。</a:t>
            </a:r>
            <a:endParaRPr lang="en-US" altLang="zh-TW" sz="2000" kern="100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 startAt="2"/>
            </a:pPr>
            <a:endParaRPr lang="zh-TW" altLang="en-US" sz="600" kern="100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 startAt="2"/>
            </a:pPr>
            <a:r>
              <a:rPr lang="zh-TW" altLang="en-US" sz="2000" kern="1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完成資料的檢核及匯整。</a:t>
            </a:r>
            <a:endParaRPr lang="zh-TW" altLang="en-US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4810497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標題 1"/>
          <p:cNvSpPr>
            <a:spLocks noGrp="1"/>
          </p:cNvSpPr>
          <p:nvPr>
            <p:ph type="title" idx="4294967295"/>
          </p:nvPr>
        </p:nvSpPr>
        <p:spPr>
          <a:xfrm>
            <a:off x="1082120" y="267767"/>
            <a:ext cx="7886700" cy="933450"/>
          </a:xfrm>
        </p:spPr>
        <p:txBody>
          <a:bodyPr lIns="0" rIns="0" bIns="0" anchor="b"/>
          <a:lstStyle/>
          <a:p>
            <a:pPr eaLnBrk="1" hangingPunct="1"/>
            <a:r>
              <a:rPr lang="zh-TW" altLang="en-US" sz="4000" dirty="0">
                <a:solidFill>
                  <a:srgbClr val="404F2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臺灣繁殖鳥類大調查</a:t>
            </a:r>
            <a:r>
              <a:rPr lang="zh-TW" altLang="en-US" sz="4800" b="1" u="sng" dirty="0">
                <a:solidFill>
                  <a:schemeClr val="accent2"/>
                </a:solidFill>
                <a:ea typeface="微軟正黑體" panose="020B0604030504040204" pitchFamily="34" charset="-120"/>
              </a:rPr>
              <a:t>調查方法</a:t>
            </a:r>
          </a:p>
        </p:txBody>
      </p:sp>
      <p:sp>
        <p:nvSpPr>
          <p:cNvPr id="59394" name="內容版面配置區 2"/>
          <p:cNvSpPr>
            <a:spLocks noGrp="1"/>
          </p:cNvSpPr>
          <p:nvPr>
            <p:ph idx="4294967295"/>
          </p:nvPr>
        </p:nvSpPr>
        <p:spPr>
          <a:xfrm>
            <a:off x="314325" y="2873375"/>
            <a:ext cx="5441950" cy="3675063"/>
          </a:xfrm>
        </p:spPr>
        <p:txBody>
          <a:bodyPr>
            <a:normAutofit/>
          </a:bodyPr>
          <a:lstStyle/>
          <a:p>
            <a:pPr marL="444500" indent="-444500" eaLnBrk="1" hangingPunct="1">
              <a:lnSpc>
                <a:spcPct val="150000"/>
              </a:lnSpc>
              <a:buSzPct val="90000"/>
              <a:buFont typeface="Wingdings" panose="05000000000000000000" pitchFamily="2" charset="2"/>
              <a:buChar char="n"/>
            </a:pP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每年固定調查</a:t>
            </a:r>
            <a:r>
              <a:rPr lang="zh-TW" altLang="en-US" sz="28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樣區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zh-TW" altLang="en-US" sz="28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樣點</a:t>
            </a:r>
          </a:p>
          <a:p>
            <a:pPr marL="444500" indent="-444500" eaLnBrk="1" hangingPunct="1">
              <a:lnSpc>
                <a:spcPct val="150000"/>
              </a:lnSpc>
              <a:buSzPct val="90000"/>
              <a:buFont typeface="Wingdings" panose="05000000000000000000" pitchFamily="2" charset="2"/>
              <a:buChar char="n"/>
            </a:pP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以調查者為圓心</a:t>
            </a:r>
            <a:endParaRPr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44500" indent="-444500" eaLnBrk="1" hangingPunct="1">
              <a:lnSpc>
                <a:spcPct val="150000"/>
              </a:lnSpc>
              <a:buSzPct val="90000"/>
              <a:buFont typeface="Wingdings" panose="05000000000000000000" pitchFamily="2" charset="2"/>
              <a:buChar char="n"/>
            </a:pP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停留固定時間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(6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分鐘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pPr marL="444500" indent="-444500" eaLnBrk="1" hangingPunct="1">
              <a:lnSpc>
                <a:spcPct val="150000"/>
              </a:lnSpc>
              <a:buSzPct val="90000"/>
              <a:buFont typeface="Wingdings" panose="05000000000000000000" pitchFamily="2" charset="2"/>
              <a:buChar char="n"/>
            </a:pP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記錄</a:t>
            </a:r>
            <a:r>
              <a:rPr lang="zh-TW" altLang="en-US" sz="2800" dirty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鳥種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看到的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+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聽到的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2800" dirty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數量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zh-TW" altLang="en-US" sz="2800" dirty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距離、結群、時段</a:t>
            </a:r>
          </a:p>
        </p:txBody>
      </p:sp>
      <p:sp>
        <p:nvSpPr>
          <p:cNvPr id="34820" name="Text Box 7"/>
          <p:cNvSpPr txBox="1">
            <a:spLocks noChangeArrowheads="1"/>
          </p:cNvSpPr>
          <p:nvPr/>
        </p:nvSpPr>
        <p:spPr bwMode="auto">
          <a:xfrm>
            <a:off x="755650" y="5665788"/>
            <a:ext cx="18415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2D05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新細明體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endParaRPr lang="zh-TW" altLang="zh-TW" sz="3200">
              <a:latin typeface="微軟正黑體" charset="0"/>
              <a:ea typeface="微軟正黑體" charset="0"/>
            </a:endParaRPr>
          </a:p>
        </p:txBody>
      </p:sp>
      <p:sp>
        <p:nvSpPr>
          <p:cNvPr id="2" name="圓角矩形 1"/>
          <p:cNvSpPr/>
          <p:nvPr/>
        </p:nvSpPr>
        <p:spPr>
          <a:xfrm>
            <a:off x="1219200" y="1628775"/>
            <a:ext cx="5913438" cy="914400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TW" altLang="en-US" sz="4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定點計數法</a:t>
            </a:r>
          </a:p>
        </p:txBody>
      </p:sp>
      <p:grpSp>
        <p:nvGrpSpPr>
          <p:cNvPr id="59397" name="Group 9"/>
          <p:cNvGrpSpPr>
            <a:grpSpLocks/>
          </p:cNvGrpSpPr>
          <p:nvPr/>
        </p:nvGrpSpPr>
        <p:grpSpPr bwMode="auto">
          <a:xfrm>
            <a:off x="5868144" y="3451504"/>
            <a:ext cx="3176588" cy="2794000"/>
            <a:chOff x="3080" y="1446"/>
            <a:chExt cx="2357" cy="2077"/>
          </a:xfrm>
        </p:grpSpPr>
        <p:pic>
          <p:nvPicPr>
            <p:cNvPr id="59398" name="Picture 2" descr="圖片1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80" y="1446"/>
              <a:ext cx="2357" cy="2077"/>
            </a:xfrm>
            <a:prstGeom prst="rect">
              <a:avLst/>
            </a:prstGeom>
            <a:noFill/>
            <a:ln w="28575">
              <a:solidFill>
                <a:srgbClr val="0000F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8"/>
            <p:cNvSpPr>
              <a:spLocks noChangeArrowheads="1"/>
            </p:cNvSpPr>
            <p:nvPr/>
          </p:nvSpPr>
          <p:spPr bwMode="auto">
            <a:xfrm>
              <a:off x="4014" y="1480"/>
              <a:ext cx="1244" cy="45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charset="0"/>
                <a:buChar char="•"/>
                <a:defRPr sz="2800">
                  <a:solidFill>
                    <a:schemeClr val="tx1"/>
                  </a:solidFill>
                  <a:latin typeface="Calibri" charset="0"/>
                  <a:ea typeface="新細明體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charset="0"/>
                  <a:ea typeface="新細明體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000">
                  <a:solidFill>
                    <a:schemeClr val="tx1"/>
                  </a:solidFill>
                  <a:latin typeface="Calibri" charset="0"/>
                  <a:ea typeface="新細明體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  <a:ea typeface="新細明體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  <a:ea typeface="新細明體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  <a:ea typeface="新細明體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  <a:ea typeface="新細明體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  <a:ea typeface="新細明體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  <a:ea typeface="新細明體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  <a:defRPr/>
              </a:pPr>
              <a:endParaRPr lang="zh-TW" altLang="en-US" sz="1800">
                <a:latin typeface="微軟正黑體" charset="0"/>
                <a:ea typeface="微軟正黑體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03395094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09" name="內容版面配置區 2"/>
          <p:cNvSpPr>
            <a:spLocks noGrp="1"/>
          </p:cNvSpPr>
          <p:nvPr>
            <p:ph type="body" sz="half" idx="1"/>
          </p:nvPr>
        </p:nvSpPr>
        <p:spPr>
          <a:xfrm>
            <a:off x="1412629" y="52738"/>
            <a:ext cx="8410575" cy="126794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  <a:buNone/>
            </a:pPr>
            <a:r>
              <a:rPr lang="zh-TW" altLang="en-US" sz="4400" dirty="0">
                <a:solidFill>
                  <a:srgbClr val="404F2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rPr>
              <a:t>調查時間</a:t>
            </a:r>
            <a:endParaRPr lang="en-US" altLang="zh-TW" sz="4400" dirty="0">
              <a:solidFill>
                <a:srgbClr val="404F2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j-cs"/>
            </a:endParaRPr>
          </a:p>
        </p:txBody>
      </p:sp>
      <p:grpSp>
        <p:nvGrpSpPr>
          <p:cNvPr id="4" name="Group 16"/>
          <p:cNvGrpSpPr>
            <a:grpSpLocks/>
          </p:cNvGrpSpPr>
          <p:nvPr/>
        </p:nvGrpSpPr>
        <p:grpSpPr bwMode="auto">
          <a:xfrm>
            <a:off x="720725" y="1616075"/>
            <a:ext cx="7324725" cy="4905375"/>
            <a:chOff x="794" y="346"/>
            <a:chExt cx="4173" cy="2767"/>
          </a:xfrm>
        </p:grpSpPr>
        <p:sp>
          <p:nvSpPr>
            <p:cNvPr id="87044" name="Rectangle 15"/>
            <p:cNvSpPr>
              <a:spLocks noChangeArrowheads="1"/>
            </p:cNvSpPr>
            <p:nvPr/>
          </p:nvSpPr>
          <p:spPr bwMode="auto">
            <a:xfrm>
              <a:off x="794" y="346"/>
              <a:ext cx="4173" cy="276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charset="0"/>
                <a:buChar char="•"/>
                <a:defRPr sz="2800">
                  <a:solidFill>
                    <a:schemeClr val="tx1"/>
                  </a:solidFill>
                  <a:latin typeface="Calibri" charset="0"/>
                  <a:ea typeface="新細明體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charset="0"/>
                  <a:ea typeface="新細明體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000">
                  <a:solidFill>
                    <a:schemeClr val="tx1"/>
                  </a:solidFill>
                  <a:latin typeface="Calibri" charset="0"/>
                  <a:ea typeface="新細明體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  <a:ea typeface="新細明體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  <a:ea typeface="新細明體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  <a:ea typeface="新細明體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  <a:ea typeface="新細明體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  <a:ea typeface="新細明體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  <a:ea typeface="新細明體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FontTx/>
                <a:buNone/>
                <a:defRPr/>
              </a:pPr>
              <a:endParaRPr lang="zh-TW" altLang="en-US" sz="1800"/>
            </a:p>
          </p:txBody>
        </p:sp>
        <p:grpSp>
          <p:nvGrpSpPr>
            <p:cNvPr id="119812" name="Group 2"/>
            <p:cNvGrpSpPr>
              <a:grpSpLocks/>
            </p:cNvGrpSpPr>
            <p:nvPr/>
          </p:nvGrpSpPr>
          <p:grpSpPr bwMode="auto">
            <a:xfrm>
              <a:off x="961" y="664"/>
              <a:ext cx="3878" cy="2329"/>
              <a:chOff x="406" y="1480"/>
              <a:chExt cx="4561" cy="2739"/>
            </a:xfrm>
          </p:grpSpPr>
          <p:pic>
            <p:nvPicPr>
              <p:cNvPr id="119816" name="圖片 10180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935" b="55704"/>
              <a:stretch>
                <a:fillRect/>
              </a:stretch>
            </p:blipFill>
            <p:spPr bwMode="auto">
              <a:xfrm>
                <a:off x="748" y="1480"/>
                <a:ext cx="4219" cy="261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19817" name="Text Box 4"/>
              <p:cNvSpPr txBox="1">
                <a:spLocks noChangeArrowheads="1"/>
              </p:cNvSpPr>
              <p:nvPr/>
            </p:nvSpPr>
            <p:spPr bwMode="auto">
              <a:xfrm>
                <a:off x="406" y="1706"/>
                <a:ext cx="371" cy="21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eaVert" wrap="none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kumimoji="1" lang="zh-TW" altLang="en-US" sz="240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察覺鳥種數相對百分比</a:t>
                </a:r>
                <a:endParaRPr kumimoji="1" lang="zh-TW" altLang="en-US" sz="180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19818" name="Text Box 5"/>
              <p:cNvSpPr txBox="1">
                <a:spLocks noChangeArrowheads="1"/>
              </p:cNvSpPr>
              <p:nvPr/>
            </p:nvSpPr>
            <p:spPr bwMode="auto">
              <a:xfrm>
                <a:off x="2051" y="3913"/>
                <a:ext cx="1958" cy="30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kumimoji="1" lang="zh-TW" altLang="en-US" sz="240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距離日出時間 </a:t>
                </a:r>
                <a:r>
                  <a:rPr kumimoji="1" lang="en-US" altLang="zh-TW" sz="240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(</a:t>
                </a:r>
                <a:r>
                  <a:rPr kumimoji="1" lang="zh-TW" altLang="en-US" sz="240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小時</a:t>
                </a:r>
                <a:r>
                  <a:rPr kumimoji="1" lang="en-US" altLang="zh-TW" sz="240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)</a:t>
                </a:r>
                <a:endParaRPr kumimoji="1" lang="zh-TW" altLang="zh-TW" sz="180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sp>
          <p:nvSpPr>
            <p:cNvPr id="119813" name="AutoShape 7"/>
            <p:cNvSpPr>
              <a:spLocks noChangeArrowheads="1"/>
            </p:cNvSpPr>
            <p:nvPr/>
          </p:nvSpPr>
          <p:spPr bwMode="auto">
            <a:xfrm rot="-5400000">
              <a:off x="3426" y="889"/>
              <a:ext cx="317" cy="501"/>
            </a:xfrm>
            <a:prstGeom prst="leftArrow">
              <a:avLst>
                <a:gd name="adj1" fmla="val 50000"/>
                <a:gd name="adj2" fmla="val 25000"/>
              </a:avLst>
            </a:prstGeom>
            <a:solidFill>
              <a:srgbClr val="FF99CC">
                <a:alpha val="7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eaVert" wrap="none"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zh-TW" altLang="zh-TW" sz="1800">
                <a:solidFill>
                  <a:srgbClr val="FFFF99"/>
                </a:solidFill>
                <a:latin typeface="Arial" panose="020B0604020202020204" pitchFamily="34" charset="0"/>
                <a:ea typeface="標楷體" panose="03000509000000000000" pitchFamily="65" charset="-120"/>
              </a:endParaRPr>
            </a:p>
          </p:txBody>
        </p:sp>
        <p:sp>
          <p:nvSpPr>
            <p:cNvPr id="119814" name="Text Box 8"/>
            <p:cNvSpPr txBox="1">
              <a:spLocks noChangeArrowheads="1"/>
            </p:cNvSpPr>
            <p:nvPr/>
          </p:nvSpPr>
          <p:spPr bwMode="auto">
            <a:xfrm>
              <a:off x="3334" y="693"/>
              <a:ext cx="500" cy="288"/>
            </a:xfrm>
            <a:prstGeom prst="rect">
              <a:avLst/>
            </a:prstGeom>
            <a:solidFill>
              <a:srgbClr val="FF99CC">
                <a:alpha val="7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kumimoji="1" lang="zh-TW" altLang="en-US" sz="2400">
                  <a:solidFill>
                    <a:srgbClr val="FF3399"/>
                  </a:solidFill>
                  <a:latin typeface="Arial" panose="020B0604020202020204" pitchFamily="34" charset="0"/>
                  <a:ea typeface="標楷體" panose="03000509000000000000" pitchFamily="65" charset="-120"/>
                </a:rPr>
                <a:t>正午</a:t>
              </a:r>
              <a:endParaRPr kumimoji="1" lang="zh-TW" altLang="en-US" sz="1800">
                <a:solidFill>
                  <a:srgbClr val="FF3399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19815" name="Rectangle 9"/>
            <p:cNvSpPr>
              <a:spLocks noChangeArrowheads="1"/>
            </p:cNvSpPr>
            <p:nvPr/>
          </p:nvSpPr>
          <p:spPr bwMode="auto">
            <a:xfrm>
              <a:off x="1346" y="629"/>
              <a:ext cx="1196" cy="2120"/>
            </a:xfrm>
            <a:prstGeom prst="rect">
              <a:avLst/>
            </a:prstGeom>
            <a:noFill/>
            <a:ln w="38100">
              <a:solidFill>
                <a:srgbClr val="FF99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zh-TW" altLang="zh-TW" sz="1800">
                <a:latin typeface="Arial" panose="020B0604020202020204" pitchFamily="34" charset="0"/>
                <a:ea typeface="標楷體" panose="03000509000000000000" pitchFamily="65" charset="-120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1567541" y="1375796"/>
            <a:ext cx="54473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u="sng" dirty="0">
                <a:solidFill>
                  <a:srgbClr val="FF0000"/>
                </a:solidFill>
                <a:latin typeface="Calibri Light" panose="020F0302020204030204" pitchFamily="34" charset="0"/>
                <a:ea typeface="微軟正黑體" panose="020B0604030504040204" pitchFamily="34" charset="-120"/>
              </a:rPr>
              <a:t>日出</a:t>
            </a:r>
            <a:r>
              <a:rPr lang="zh-TW" altLang="zh-TW" sz="2400" u="sng" dirty="0">
                <a:solidFill>
                  <a:srgbClr val="FF0000"/>
                </a:solidFill>
                <a:latin typeface="Calibri Light" panose="020F0302020204030204" pitchFamily="34" charset="0"/>
                <a:ea typeface="微軟正黑體" panose="020B0604030504040204" pitchFamily="34" charset="-120"/>
              </a:rPr>
              <a:t>後</a:t>
            </a:r>
            <a:r>
              <a:rPr lang="en-US" altLang="zh-TW" sz="2400" u="sng" dirty="0">
                <a:solidFill>
                  <a:srgbClr val="FF0000"/>
                </a:solidFill>
                <a:latin typeface="Calibri Light" panose="020F0302020204030204" pitchFamily="34" charset="0"/>
                <a:ea typeface="微軟正黑體" panose="020B0604030504040204" pitchFamily="34" charset="-120"/>
              </a:rPr>
              <a:t>4</a:t>
            </a:r>
            <a:r>
              <a:rPr lang="zh-TW" altLang="zh-TW" sz="2400" u="sng" dirty="0">
                <a:solidFill>
                  <a:srgbClr val="FF0000"/>
                </a:solidFill>
                <a:latin typeface="Calibri Light" panose="020F0302020204030204" pitchFamily="34" charset="0"/>
                <a:ea typeface="微軟正黑體" panose="020B0604030504040204" pitchFamily="34" charset="-120"/>
              </a:rPr>
              <a:t>小時</a:t>
            </a:r>
            <a:r>
              <a:rPr lang="zh-TW" altLang="en-US" sz="2400" u="sng" dirty="0">
                <a:solidFill>
                  <a:srgbClr val="FF0000"/>
                </a:solidFill>
                <a:latin typeface="Calibri Light" panose="020F0302020204030204" pitchFamily="34" charset="0"/>
                <a:ea typeface="微軟正黑體" panose="020B0604030504040204" pitchFamily="34" charset="-120"/>
              </a:rPr>
              <a:t>內</a:t>
            </a:r>
            <a:r>
              <a:rPr lang="zh-TW" altLang="en-US" sz="2400" dirty="0">
                <a:latin typeface="Calibri Light" panose="020F0302020204030204" pitchFamily="34" charset="0"/>
                <a:ea typeface="微軟正黑體" panose="020B0604030504040204" pitchFamily="34" charset="-120"/>
              </a:rPr>
              <a:t>完成調查</a:t>
            </a:r>
            <a:r>
              <a:rPr lang="zh-TW" altLang="zh-TW" sz="2400" dirty="0">
                <a:latin typeface="Calibri Light" panose="020F0302020204030204" pitchFamily="34" charset="0"/>
                <a:ea typeface="微軟正黑體" panose="020B0604030504040204" pitchFamily="34" charset="-120"/>
              </a:rPr>
              <a:t> </a:t>
            </a:r>
            <a:r>
              <a:rPr lang="en-US" altLang="zh-TW" sz="2400" dirty="0">
                <a:latin typeface="Calibri Light" panose="020F0302020204030204" pitchFamily="34" charset="0"/>
                <a:ea typeface="微軟正黑體" panose="020B0604030504040204" pitchFamily="34" charset="-120"/>
              </a:rPr>
              <a:t>(</a:t>
            </a:r>
            <a:r>
              <a:rPr lang="zh-TW" altLang="zh-TW" sz="2400" dirty="0">
                <a:latin typeface="Calibri Light" panose="020F0302020204030204" pitchFamily="34" charset="0"/>
                <a:ea typeface="微軟正黑體" panose="020B0604030504040204" pitchFamily="34" charset="-120"/>
              </a:rPr>
              <a:t>約</a:t>
            </a:r>
            <a:r>
              <a:rPr lang="en-US" altLang="zh-TW" sz="2400" dirty="0">
                <a:latin typeface="Calibri Light" panose="020F0302020204030204" pitchFamily="34" charset="0"/>
                <a:ea typeface="微軟正黑體" panose="020B0604030504040204" pitchFamily="34" charset="-120"/>
              </a:rPr>
              <a:t>9:30</a:t>
            </a:r>
            <a:r>
              <a:rPr lang="zh-TW" altLang="zh-TW" sz="2400" dirty="0">
                <a:latin typeface="Calibri Light" panose="020F0302020204030204" pitchFamily="34" charset="0"/>
                <a:ea typeface="微軟正黑體" panose="020B0604030504040204" pitchFamily="34" charset="-120"/>
              </a:rPr>
              <a:t>前結束</a:t>
            </a:r>
            <a:r>
              <a:rPr lang="en-US" altLang="zh-TW" sz="2400" dirty="0">
                <a:latin typeface="Calibri Light" panose="020F0302020204030204" pitchFamily="34" charset="0"/>
                <a:ea typeface="微軟正黑體" panose="020B0604030504040204" pitchFamily="34" charset="-12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200590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658" name="Picture 2" descr="數支背景圖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614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8659" name="Freeform 3"/>
          <p:cNvSpPr>
            <a:spLocks/>
          </p:cNvSpPr>
          <p:nvPr/>
        </p:nvSpPr>
        <p:spPr bwMode="auto">
          <a:xfrm>
            <a:off x="-23813" y="4365625"/>
            <a:ext cx="3205163" cy="2492375"/>
          </a:xfrm>
          <a:custGeom>
            <a:avLst/>
            <a:gdLst>
              <a:gd name="T0" fmla="*/ 468 w 2019"/>
              <a:gd name="T1" fmla="*/ 4 h 1570"/>
              <a:gd name="T2" fmla="*/ 17 w 2019"/>
              <a:gd name="T3" fmla="*/ 0 h 1570"/>
              <a:gd name="T4" fmla="*/ 3 w 2019"/>
              <a:gd name="T5" fmla="*/ 358 h 1570"/>
              <a:gd name="T6" fmla="*/ 3 w 2019"/>
              <a:gd name="T7" fmla="*/ 817 h 1570"/>
              <a:gd name="T8" fmla="*/ 6 w 2019"/>
              <a:gd name="T9" fmla="*/ 1303 h 1570"/>
              <a:gd name="T10" fmla="*/ 9 w 2019"/>
              <a:gd name="T11" fmla="*/ 1567 h 1570"/>
              <a:gd name="T12" fmla="*/ 2019 w 2019"/>
              <a:gd name="T13" fmla="*/ 1567 h 1570"/>
              <a:gd name="T14" fmla="*/ 1395 w 2019"/>
              <a:gd name="T15" fmla="*/ 1336 h 1570"/>
              <a:gd name="T16" fmla="*/ 843 w 2019"/>
              <a:gd name="T17" fmla="*/ 859 h 1570"/>
              <a:gd name="T18" fmla="*/ 507 w 2019"/>
              <a:gd name="T19" fmla="*/ 343 h 1570"/>
              <a:gd name="T20" fmla="*/ 468 w 2019"/>
              <a:gd name="T21" fmla="*/ 4 h 15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019" h="1570">
                <a:moveTo>
                  <a:pt x="468" y="4"/>
                </a:moveTo>
                <a:lnTo>
                  <a:pt x="17" y="0"/>
                </a:lnTo>
                <a:cubicBezTo>
                  <a:pt x="17" y="0"/>
                  <a:pt x="0" y="94"/>
                  <a:pt x="3" y="358"/>
                </a:cubicBezTo>
                <a:cubicBezTo>
                  <a:pt x="6" y="622"/>
                  <a:pt x="3" y="703"/>
                  <a:pt x="3" y="817"/>
                </a:cubicBezTo>
                <a:cubicBezTo>
                  <a:pt x="3" y="931"/>
                  <a:pt x="9" y="1132"/>
                  <a:pt x="6" y="1303"/>
                </a:cubicBezTo>
                <a:cubicBezTo>
                  <a:pt x="3" y="1474"/>
                  <a:pt x="10" y="1558"/>
                  <a:pt x="9" y="1567"/>
                </a:cubicBezTo>
                <a:cubicBezTo>
                  <a:pt x="10" y="1564"/>
                  <a:pt x="2019" y="1570"/>
                  <a:pt x="2019" y="1567"/>
                </a:cubicBezTo>
                <a:cubicBezTo>
                  <a:pt x="2018" y="1567"/>
                  <a:pt x="1602" y="1444"/>
                  <a:pt x="1395" y="1336"/>
                </a:cubicBezTo>
                <a:cubicBezTo>
                  <a:pt x="1188" y="1228"/>
                  <a:pt x="1005" y="1042"/>
                  <a:pt x="843" y="859"/>
                </a:cubicBezTo>
                <a:cubicBezTo>
                  <a:pt x="681" y="676"/>
                  <a:pt x="531" y="418"/>
                  <a:pt x="507" y="343"/>
                </a:cubicBezTo>
                <a:cubicBezTo>
                  <a:pt x="438" y="154"/>
                  <a:pt x="468" y="4"/>
                  <a:pt x="468" y="4"/>
                </a:cubicBezTo>
                <a:close/>
              </a:path>
            </a:pathLst>
          </a:custGeom>
          <a:solidFill>
            <a:srgbClr val="99CC00">
              <a:alpha val="3999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grpSp>
        <p:nvGrpSpPr>
          <p:cNvPr id="198660" name="Group 4"/>
          <p:cNvGrpSpPr>
            <a:grpSpLocks/>
          </p:cNvGrpSpPr>
          <p:nvPr/>
        </p:nvGrpSpPr>
        <p:grpSpPr bwMode="auto">
          <a:xfrm>
            <a:off x="611188" y="4348163"/>
            <a:ext cx="5899150" cy="2535237"/>
            <a:chOff x="385" y="2739"/>
            <a:chExt cx="3716" cy="1597"/>
          </a:xfrm>
        </p:grpSpPr>
        <p:sp>
          <p:nvSpPr>
            <p:cNvPr id="198661" name="Freeform 5"/>
            <p:cNvSpPr>
              <a:spLocks/>
            </p:cNvSpPr>
            <p:nvPr/>
          </p:nvSpPr>
          <p:spPr bwMode="auto">
            <a:xfrm>
              <a:off x="420" y="2757"/>
              <a:ext cx="3681" cy="1579"/>
            </a:xfrm>
            <a:custGeom>
              <a:avLst/>
              <a:gdLst>
                <a:gd name="T0" fmla="*/ 2424 w 3681"/>
                <a:gd name="T1" fmla="*/ 0 h 1579"/>
                <a:gd name="T2" fmla="*/ 30 w 3681"/>
                <a:gd name="T3" fmla="*/ 3 h 1579"/>
                <a:gd name="T4" fmla="*/ 126 w 3681"/>
                <a:gd name="T5" fmla="*/ 459 h 1579"/>
                <a:gd name="T6" fmla="*/ 822 w 3681"/>
                <a:gd name="T7" fmla="*/ 1239 h 1579"/>
                <a:gd name="T8" fmla="*/ 1716 w 3681"/>
                <a:gd name="T9" fmla="*/ 1575 h 1579"/>
                <a:gd name="T10" fmla="*/ 3438 w 3681"/>
                <a:gd name="T11" fmla="*/ 1569 h 1579"/>
                <a:gd name="T12" fmla="*/ 3681 w 3681"/>
                <a:gd name="T13" fmla="*/ 1167 h 1579"/>
                <a:gd name="T14" fmla="*/ 3477 w 3681"/>
                <a:gd name="T15" fmla="*/ 1251 h 1579"/>
                <a:gd name="T16" fmla="*/ 2877 w 3681"/>
                <a:gd name="T17" fmla="*/ 1140 h 1579"/>
                <a:gd name="T18" fmla="*/ 2490 w 3681"/>
                <a:gd name="T19" fmla="*/ 795 h 1579"/>
                <a:gd name="T20" fmla="*/ 2379 w 3681"/>
                <a:gd name="T21" fmla="*/ 339 h 1579"/>
                <a:gd name="T22" fmla="*/ 2424 w 3681"/>
                <a:gd name="T23" fmla="*/ 0 h 15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681" h="1579">
                  <a:moveTo>
                    <a:pt x="2424" y="0"/>
                  </a:moveTo>
                  <a:lnTo>
                    <a:pt x="30" y="3"/>
                  </a:lnTo>
                  <a:cubicBezTo>
                    <a:pt x="30" y="3"/>
                    <a:pt x="0" y="213"/>
                    <a:pt x="126" y="459"/>
                  </a:cubicBezTo>
                  <a:cubicBezTo>
                    <a:pt x="252" y="705"/>
                    <a:pt x="553" y="1044"/>
                    <a:pt x="822" y="1239"/>
                  </a:cubicBezTo>
                  <a:cubicBezTo>
                    <a:pt x="1092" y="1434"/>
                    <a:pt x="1520" y="1567"/>
                    <a:pt x="1716" y="1575"/>
                  </a:cubicBezTo>
                  <a:cubicBezTo>
                    <a:pt x="1904" y="1579"/>
                    <a:pt x="3440" y="1560"/>
                    <a:pt x="3438" y="1569"/>
                  </a:cubicBezTo>
                  <a:cubicBezTo>
                    <a:pt x="3440" y="1566"/>
                    <a:pt x="3630" y="1321"/>
                    <a:pt x="3681" y="1167"/>
                  </a:cubicBezTo>
                  <a:cubicBezTo>
                    <a:pt x="3678" y="1167"/>
                    <a:pt x="3561" y="1245"/>
                    <a:pt x="3477" y="1251"/>
                  </a:cubicBezTo>
                  <a:cubicBezTo>
                    <a:pt x="3393" y="1257"/>
                    <a:pt x="3104" y="1268"/>
                    <a:pt x="2877" y="1140"/>
                  </a:cubicBezTo>
                  <a:cubicBezTo>
                    <a:pt x="2721" y="1050"/>
                    <a:pt x="2575" y="927"/>
                    <a:pt x="2490" y="795"/>
                  </a:cubicBezTo>
                  <a:cubicBezTo>
                    <a:pt x="2407" y="661"/>
                    <a:pt x="2390" y="471"/>
                    <a:pt x="2379" y="339"/>
                  </a:cubicBezTo>
                  <a:cubicBezTo>
                    <a:pt x="2391" y="189"/>
                    <a:pt x="2424" y="0"/>
                    <a:pt x="2424" y="0"/>
                  </a:cubicBezTo>
                  <a:close/>
                </a:path>
              </a:pathLst>
            </a:custGeom>
            <a:solidFill>
              <a:srgbClr val="0066FF">
                <a:alpha val="39999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98662" name="Text Box 6"/>
            <p:cNvSpPr txBox="1">
              <a:spLocks noChangeArrowheads="1"/>
            </p:cNvSpPr>
            <p:nvPr/>
          </p:nvSpPr>
          <p:spPr bwMode="auto">
            <a:xfrm>
              <a:off x="385" y="2739"/>
              <a:ext cx="499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1400">
                  <a:solidFill>
                    <a:srgbClr val="003399"/>
                  </a:solidFill>
                </a:rPr>
                <a:t>100 m</a:t>
              </a:r>
            </a:p>
          </p:txBody>
        </p:sp>
      </p:grpSp>
      <p:grpSp>
        <p:nvGrpSpPr>
          <p:cNvPr id="198663" name="Group 7"/>
          <p:cNvGrpSpPr>
            <a:grpSpLocks/>
          </p:cNvGrpSpPr>
          <p:nvPr/>
        </p:nvGrpSpPr>
        <p:grpSpPr bwMode="auto">
          <a:xfrm>
            <a:off x="4427538" y="4348163"/>
            <a:ext cx="3054350" cy="2033587"/>
            <a:chOff x="2789" y="2739"/>
            <a:chExt cx="1924" cy="1281"/>
          </a:xfrm>
        </p:grpSpPr>
        <p:sp>
          <p:nvSpPr>
            <p:cNvPr id="198664" name="Freeform 8"/>
            <p:cNvSpPr>
              <a:spLocks/>
            </p:cNvSpPr>
            <p:nvPr/>
          </p:nvSpPr>
          <p:spPr bwMode="auto">
            <a:xfrm>
              <a:off x="2789" y="2757"/>
              <a:ext cx="1924" cy="1263"/>
            </a:xfrm>
            <a:custGeom>
              <a:avLst/>
              <a:gdLst>
                <a:gd name="T0" fmla="*/ 1725 w 2121"/>
                <a:gd name="T1" fmla="*/ 6 h 1321"/>
                <a:gd name="T2" fmla="*/ 63 w 2121"/>
                <a:gd name="T3" fmla="*/ 0 h 1321"/>
                <a:gd name="T4" fmla="*/ 6 w 2121"/>
                <a:gd name="T5" fmla="*/ 408 h 1321"/>
                <a:gd name="T6" fmla="*/ 405 w 2121"/>
                <a:gd name="T7" fmla="*/ 1101 h 1321"/>
                <a:gd name="T8" fmla="*/ 1146 w 2121"/>
                <a:gd name="T9" fmla="*/ 1317 h 1321"/>
                <a:gd name="T10" fmla="*/ 1437 w 2121"/>
                <a:gd name="T11" fmla="*/ 1236 h 1321"/>
                <a:gd name="T12" fmla="*/ 2121 w 2121"/>
                <a:gd name="T13" fmla="*/ 135 h 1321"/>
                <a:gd name="T14" fmla="*/ 1989 w 2121"/>
                <a:gd name="T15" fmla="*/ 162 h 1321"/>
                <a:gd name="T16" fmla="*/ 1839 w 2121"/>
                <a:gd name="T17" fmla="*/ 138 h 1321"/>
                <a:gd name="T18" fmla="*/ 1758 w 2121"/>
                <a:gd name="T19" fmla="*/ 75 h 1321"/>
                <a:gd name="T20" fmla="*/ 1725 w 2121"/>
                <a:gd name="T21" fmla="*/ 6 h 1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21" h="1321">
                  <a:moveTo>
                    <a:pt x="1725" y="6"/>
                  </a:moveTo>
                  <a:lnTo>
                    <a:pt x="63" y="0"/>
                  </a:lnTo>
                  <a:cubicBezTo>
                    <a:pt x="63" y="0"/>
                    <a:pt x="0" y="141"/>
                    <a:pt x="6" y="408"/>
                  </a:cubicBezTo>
                  <a:cubicBezTo>
                    <a:pt x="12" y="675"/>
                    <a:pt x="108" y="897"/>
                    <a:pt x="405" y="1101"/>
                  </a:cubicBezTo>
                  <a:cubicBezTo>
                    <a:pt x="702" y="1305"/>
                    <a:pt x="930" y="1308"/>
                    <a:pt x="1146" y="1317"/>
                  </a:cubicBezTo>
                  <a:cubicBezTo>
                    <a:pt x="1354" y="1321"/>
                    <a:pt x="1440" y="1227"/>
                    <a:pt x="1437" y="1236"/>
                  </a:cubicBezTo>
                  <a:cubicBezTo>
                    <a:pt x="1440" y="1233"/>
                    <a:pt x="2065" y="296"/>
                    <a:pt x="2121" y="135"/>
                  </a:cubicBezTo>
                  <a:cubicBezTo>
                    <a:pt x="2118" y="135"/>
                    <a:pt x="2052" y="162"/>
                    <a:pt x="1989" y="162"/>
                  </a:cubicBezTo>
                  <a:cubicBezTo>
                    <a:pt x="1926" y="162"/>
                    <a:pt x="1877" y="156"/>
                    <a:pt x="1839" y="138"/>
                  </a:cubicBezTo>
                  <a:cubicBezTo>
                    <a:pt x="1801" y="120"/>
                    <a:pt x="1777" y="103"/>
                    <a:pt x="1758" y="75"/>
                  </a:cubicBezTo>
                  <a:cubicBezTo>
                    <a:pt x="1753" y="61"/>
                    <a:pt x="1725" y="6"/>
                    <a:pt x="1725" y="6"/>
                  </a:cubicBezTo>
                  <a:close/>
                </a:path>
              </a:pathLst>
            </a:custGeom>
            <a:solidFill>
              <a:srgbClr val="FF3399">
                <a:alpha val="39999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98665" name="Text Box 9"/>
            <p:cNvSpPr txBox="1">
              <a:spLocks noChangeArrowheads="1"/>
            </p:cNvSpPr>
            <p:nvPr/>
          </p:nvSpPr>
          <p:spPr bwMode="auto">
            <a:xfrm>
              <a:off x="2790" y="2739"/>
              <a:ext cx="408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1400">
                  <a:solidFill>
                    <a:srgbClr val="CC0066"/>
                  </a:solidFill>
                </a:rPr>
                <a:t>25m</a:t>
              </a:r>
            </a:p>
          </p:txBody>
        </p:sp>
      </p:grpSp>
      <p:pic>
        <p:nvPicPr>
          <p:cNvPr id="198701" name="Picture 45" descr="鳩_Red Turtle035拷貝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1168012">
            <a:off x="179388" y="5661025"/>
            <a:ext cx="100965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8704" name="Picture 48" descr="鳩_Red Turtle035拷貝1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265144">
            <a:off x="1247775" y="1828800"/>
            <a:ext cx="965200" cy="874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8705" name="Picture 49" descr="白尾八哥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475" y="5680075"/>
            <a:ext cx="1081088" cy="920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8706" name="Picture 50" descr="燕子_fly2047拷貝1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725" y="1557338"/>
            <a:ext cx="636588" cy="900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8707" name="Picture 51" descr="燕子_fly2047拷貝1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71080">
            <a:off x="5795963" y="549275"/>
            <a:ext cx="636587" cy="900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8709" name="Picture 53" descr="麻雀-01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13144">
            <a:off x="4716463" y="4652963"/>
            <a:ext cx="792162" cy="446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8710" name="Picture 54" descr="麻雀-01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13144">
            <a:off x="4932363" y="4221163"/>
            <a:ext cx="792162" cy="446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8711" name="Picture 55" descr="麻雀-01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13144">
            <a:off x="5292725" y="4868863"/>
            <a:ext cx="792163" cy="446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8712" name="Picture 56" descr="麻雀-01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1579532">
            <a:off x="827088" y="4508500"/>
            <a:ext cx="792162" cy="446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8713" name="Picture 57" descr="麻雀-0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9338" y="5084763"/>
            <a:ext cx="863600" cy="500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8714" name="Picture 58" descr="麻雀-0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500" y="4437063"/>
            <a:ext cx="863600" cy="500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8716" name="Picture 60" descr="麻雀-0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888" y="4941888"/>
            <a:ext cx="863600" cy="500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8737" name="Picture 81" descr="鳩_Spotted033拷貝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613" y="4797425"/>
            <a:ext cx="1095375" cy="1000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8738" name="Picture 82" descr="鳩_Spotted033拷貝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79370">
            <a:off x="2627313" y="4508500"/>
            <a:ext cx="1036637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8739" name="Picture 83" descr="赤腰燕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620713"/>
            <a:ext cx="957262" cy="1128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8740" name="Text Box 84"/>
          <p:cNvSpPr txBox="1">
            <a:spLocks noChangeArrowheads="1"/>
          </p:cNvSpPr>
          <p:nvPr/>
        </p:nvSpPr>
        <p:spPr bwMode="auto">
          <a:xfrm>
            <a:off x="8151813" y="3451225"/>
            <a:ext cx="184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zh-TW" altLang="zh-TW"/>
          </a:p>
        </p:txBody>
      </p:sp>
      <p:pic>
        <p:nvPicPr>
          <p:cNvPr id="198750" name="Picture 94" descr="家八哥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2088" y="4437063"/>
            <a:ext cx="900112" cy="85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8751" name="Picture 95" descr="家八哥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00" y="3644900"/>
            <a:ext cx="900113" cy="85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8754" name="Picture 98" descr="小猴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888" y="3284538"/>
            <a:ext cx="1720850" cy="1471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172035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729" name="Picture 2" descr="https://sites.google.com/a/birds-tesri.twbbs.org/bbs-taiwan/_/rsrc/1421204188791/ji-hua-he-zuo/bian-shi-te-zheng/%E7%8C%B4%E7%BE%A4%E8%88%87%E5%AD%A4%E4%B9%8B%E8%A8%98%E9%8C%84%E3%80%81%E8%BE%A6%E8%AD%98%E8%A6%81%E9%BB%9E-0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923" y="-99392"/>
            <a:ext cx="5154613" cy="686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0" t="3800" r="3460" b="43582"/>
          <a:stretch/>
        </p:blipFill>
        <p:spPr>
          <a:xfrm>
            <a:off x="179512" y="2780928"/>
            <a:ext cx="4359578" cy="3467800"/>
          </a:xfrm>
          <a:prstGeom prst="rect">
            <a:avLst/>
          </a:prstGeom>
        </p:spPr>
      </p:pic>
      <p:sp>
        <p:nvSpPr>
          <p:cNvPr id="2" name="文字方塊 1"/>
          <p:cNvSpPr txBox="1"/>
          <p:nvPr/>
        </p:nvSpPr>
        <p:spPr>
          <a:xfrm>
            <a:off x="1343638" y="1268760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dirty="0">
                <a:solidFill>
                  <a:srgbClr val="404F2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辨識宣導</a:t>
            </a:r>
          </a:p>
        </p:txBody>
      </p:sp>
    </p:spTree>
    <p:extLst>
      <p:ext uri="{BB962C8B-B14F-4D97-AF65-F5344CB8AC3E}">
        <p14:creationId xmlns:p14="http://schemas.microsoft.com/office/powerpoint/2010/main" val="15631110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411760" y="4869160"/>
            <a:ext cx="6247606" cy="1186904"/>
          </a:xfrm>
        </p:spPr>
        <p:txBody>
          <a:bodyPr>
            <a:no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數量只記「</a:t>
            </a:r>
            <a:r>
              <a:rPr lang="en-US" altLang="zh-TW" sz="24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」或「</a:t>
            </a:r>
            <a:r>
              <a:rPr lang="en-US" altLang="zh-TW" sz="24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」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(2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隻以上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只要不是單獨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隻活動，就算「</a:t>
            </a:r>
            <a:r>
              <a:rPr lang="zh-TW" altLang="en-US" sz="24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結群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」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單一樣點，通常視為同一猴群</a:t>
            </a:r>
          </a:p>
        </p:txBody>
      </p:sp>
      <p:pic>
        <p:nvPicPr>
          <p:cNvPr id="200706" name="Picture 2" descr="https://sites.google.com/a/birds-tesri.twbbs.org/bbs-taiwan/_/rsrc/1421202393810/ji-hua-he-zuo/ji-lu-yuan-ze-bian-shi-yao-dian-ji-tian-xie-fan-li/%E8%A8%98%E9%8C%84%E8%A1%A8%E5%A1%AB%E5%AF%AB%E7%AF%84%E4%BE%8B-01%28%E7%B8%AE%29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481212"/>
            <a:ext cx="7332290" cy="4124869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2" name="文字方塊 1"/>
          <p:cNvSpPr txBox="1"/>
          <p:nvPr/>
        </p:nvSpPr>
        <p:spPr>
          <a:xfrm>
            <a:off x="467544" y="2060848"/>
            <a:ext cx="738664" cy="2862322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TW" altLang="en-US" sz="3600" dirty="0">
                <a:solidFill>
                  <a:srgbClr val="404F2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野外記錄方法</a:t>
            </a:r>
          </a:p>
        </p:txBody>
      </p:sp>
    </p:spTree>
    <p:extLst>
      <p:ext uri="{BB962C8B-B14F-4D97-AF65-F5344CB8AC3E}">
        <p14:creationId xmlns:p14="http://schemas.microsoft.com/office/powerpoint/2010/main" val="2669990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2291</TotalTime>
  <Words>1851</Words>
  <Application>Microsoft Office PowerPoint</Application>
  <PresentationFormat>如螢幕大小 (4:3)</PresentationFormat>
  <Paragraphs>528</Paragraphs>
  <Slides>29</Slides>
  <Notes>4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29</vt:i4>
      </vt:variant>
    </vt:vector>
  </HeadingPairs>
  <TitlesOfParts>
    <vt:vector size="38" baseType="lpstr">
      <vt:lpstr>微軟正黑體</vt:lpstr>
      <vt:lpstr>標楷體</vt:lpstr>
      <vt:lpstr>Arial</vt:lpstr>
      <vt:lpstr>Calibri</vt:lpstr>
      <vt:lpstr>Calibri Light</vt:lpstr>
      <vt:lpstr>Cooper Black</vt:lpstr>
      <vt:lpstr>Walbaum Display SemiBold</vt:lpstr>
      <vt:lpstr>Wingdings</vt:lpstr>
      <vt:lpstr>Office 佈景主題</vt:lpstr>
      <vt:lpstr>以公民科學推動臺灣獼猴長期監測</vt:lpstr>
      <vt:lpstr>研究目標</vt:lpstr>
      <vt:lpstr>PowerPoint 簡報</vt:lpstr>
      <vt:lpstr>執行方式</vt:lpstr>
      <vt:lpstr>臺灣繁殖鳥類大調查調查方法</vt:lpstr>
      <vt:lpstr>PowerPoint 簡報</vt:lpstr>
      <vt:lpstr>PowerPoint 簡報</vt:lpstr>
      <vt:lpstr>PowerPoint 簡報</vt:lpstr>
      <vt:lpstr>PowerPoint 簡報</vt:lpstr>
      <vt:lpstr>PowerPoint 簡報</vt:lpstr>
      <vt:lpstr>GIS圖層中森林林型分類</vt:lpstr>
      <vt:lpstr>林型圖層向外延伸示意圖</vt:lpstr>
      <vt:lpstr>研究成果</vt:lpstr>
      <vt:lpstr>研究成果-分布圖</vt:lpstr>
      <vt:lpstr>PowerPoint 簡報</vt:lpstr>
      <vt:lpstr>2015-2018年不同林型中的調查樣點數</vt:lpstr>
      <vt:lpstr>研究成果</vt:lpstr>
      <vt:lpstr>2015-2018年臺灣獼猴於不同林型的相對密度</vt:lpstr>
      <vt:lpstr>研究成果</vt:lpstr>
      <vt:lpstr>不同林型的猴群相對密度</vt:lpstr>
      <vt:lpstr>2015-2018年猴群的相對密度</vt:lpstr>
      <vt:lpstr>結論</vt:lpstr>
      <vt:lpstr>與林務局合作獼猴調查</vt:lpstr>
      <vt:lpstr>樣點數量及林型分布</vt:lpstr>
      <vt:lpstr>獼猴調查統計表</vt:lpstr>
      <vt:lpstr>問題或困難</vt:lpstr>
      <vt:lpstr>BBS Taiwan X 林務局</vt:lpstr>
      <vt:lpstr>致謝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臺灣獼猴族群長期監測系統推動 105年度期末結案報告</dc:title>
  <dc:creator>user</dc:creator>
  <cp:lastModifiedBy>徐瑋婷</cp:lastModifiedBy>
  <cp:revision>122</cp:revision>
  <dcterms:created xsi:type="dcterms:W3CDTF">2016-12-07T05:51:22Z</dcterms:created>
  <dcterms:modified xsi:type="dcterms:W3CDTF">2019-11-07T19:44:47Z</dcterms:modified>
</cp:coreProperties>
</file>